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Microsoft_Equation1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Microsoft_Equation2.bin" ContentType="application/vnd.openxmlformats-officedocument.oleObject"/>
  <Override PartName="/ppt/embeddings/Microsoft_Equation3.bin" ContentType="application/vnd.openxmlformats-officedocument.oleObject"/>
  <Override PartName="/ppt/embeddings/Microsoft_Equation4.bin" ContentType="application/vnd.openxmlformats-officedocument.oleObject"/>
  <Override PartName="/ppt/embeddings/Microsoft_Equation5.bin" ContentType="application/vnd.openxmlformats-officedocument.oleObject"/>
  <Override PartName="/ppt/embeddings/Microsoft_Equation6.bin" ContentType="application/vnd.openxmlformats-officedocument.oleObject"/>
  <Override PartName="/ppt/embeddings/Microsoft_Equation7.bin" ContentType="application/vnd.openxmlformats-officedocument.oleObject"/>
  <Override PartName="/ppt/embeddings/Microsoft_Equation8.bin" ContentType="application/vnd.openxmlformats-officedocument.oleObject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embeddings/Microsoft_Equation9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8" r:id="rId3"/>
    <p:sldId id="259" r:id="rId4"/>
    <p:sldId id="261" r:id="rId5"/>
    <p:sldId id="262" r:id="rId6"/>
    <p:sldId id="282" r:id="rId7"/>
    <p:sldId id="283" r:id="rId8"/>
    <p:sldId id="269" r:id="rId9"/>
    <p:sldId id="270" r:id="rId10"/>
    <p:sldId id="266" r:id="rId11"/>
    <p:sldId id="271" r:id="rId12"/>
    <p:sldId id="281" r:id="rId13"/>
    <p:sldId id="284" r:id="rId14"/>
    <p:sldId id="285" r:id="rId15"/>
    <p:sldId id="276" r:id="rId16"/>
    <p:sldId id="277" r:id="rId17"/>
    <p:sldId id="260" r:id="rId18"/>
    <p:sldId id="263" r:id="rId19"/>
    <p:sldId id="278" r:id="rId20"/>
    <p:sldId id="279" r:id="rId21"/>
    <p:sldId id="280" r:id="rId22"/>
    <p:sldId id="293" r:id="rId23"/>
    <p:sldId id="292" r:id="rId24"/>
    <p:sldId id="291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1584" y="-3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Relationship Id="rId2" Type="http://schemas.openxmlformats.org/officeDocument/2006/relationships/image" Target="../media/image15.emf"/><Relationship Id="rId3" Type="http://schemas.openxmlformats.org/officeDocument/2006/relationships/image" Target="../media/image1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96BBB-9854-A348-A4BC-A782618837B8}" type="datetimeFigureOut">
              <a:rPr lang="en-US" smtClean="0"/>
              <a:t>5/27/15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BB5844-A77F-8940-9B4F-AEB87D376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18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B63C-481E-4446-B911-313A2CD3385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2837"/>
            <a:ext cx="9217025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84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8082"/>
            <a:ext cx="8229600" cy="53474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B63C-481E-4446-B911-313A2CD33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08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licker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>
              <a:buFont typeface="+mj-lt"/>
              <a:buAutoNum type="alphaUcPeriod"/>
              <a:defRPr>
                <a:solidFill>
                  <a:srgbClr val="000000"/>
                </a:solidFill>
              </a:defRPr>
            </a:lvl2pPr>
            <a:lvl3pPr marL="1143000" indent="-228600">
              <a:buFont typeface="Wingdings" charset="2"/>
              <a:buChar char="Ø"/>
              <a:defRPr sz="2000"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B63C-481E-4446-B911-313A2CD3385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5" descr="click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76200"/>
            <a:ext cx="4667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9930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ppt background bottom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188"/>
            <a:ext cx="9142413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98394"/>
            <a:ext cx="8229600" cy="5227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9" name="Picture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6477000"/>
            <a:ext cx="2159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0107" y="6567774"/>
            <a:ext cx="2975303" cy="1795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7B63C-481E-4446-B911-313A2CD3385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154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3200" b="1" i="1" kern="1200">
          <a:solidFill>
            <a:schemeClr val="bg1"/>
          </a:solidFill>
          <a:latin typeface="Trebuchet MS"/>
          <a:ea typeface="+mj-ea"/>
          <a:cs typeface="Trebuchet M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457200" rtl="0" eaLnBrk="1" latinLnBrk="0" hangingPunct="1">
        <a:spcBef>
          <a:spcPct val="20000"/>
        </a:spcBef>
        <a:buFont typeface="Wingdings" charset="2"/>
        <a:buChar char="Ø"/>
        <a:defRPr sz="2800" kern="1200">
          <a:solidFill>
            <a:srgbClr val="FF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0.e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11.emf"/><Relationship Id="rId7" Type="http://schemas.openxmlformats.org/officeDocument/2006/relationships/oleObject" Target="../embeddings/oleObject5.bin"/><Relationship Id="rId8" Type="http://schemas.openxmlformats.org/officeDocument/2006/relationships/image" Target="../media/image12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2.bin"/><Relationship Id="rId4" Type="http://schemas.openxmlformats.org/officeDocument/2006/relationships/image" Target="../media/image14.emf"/><Relationship Id="rId5" Type="http://schemas.openxmlformats.org/officeDocument/2006/relationships/oleObject" Target="../embeddings/Microsoft_Equation3.bin"/><Relationship Id="rId6" Type="http://schemas.openxmlformats.org/officeDocument/2006/relationships/image" Target="../media/image15.emf"/><Relationship Id="rId7" Type="http://schemas.openxmlformats.org/officeDocument/2006/relationships/oleObject" Target="../embeddings/Microsoft_Equation4.bin"/><Relationship Id="rId8" Type="http://schemas.openxmlformats.org/officeDocument/2006/relationships/image" Target="../media/image16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5.bin"/><Relationship Id="rId4" Type="http://schemas.openxmlformats.org/officeDocument/2006/relationships/image" Target="../media/image17.emf"/><Relationship Id="rId5" Type="http://schemas.openxmlformats.org/officeDocument/2006/relationships/oleObject" Target="../embeddings/Microsoft_Equation6.bin"/><Relationship Id="rId6" Type="http://schemas.openxmlformats.org/officeDocument/2006/relationships/image" Target="../media/image18.emf"/><Relationship Id="rId7" Type="http://schemas.openxmlformats.org/officeDocument/2006/relationships/oleObject" Target="../embeddings/Microsoft_Equation7.bin"/><Relationship Id="rId8" Type="http://schemas.openxmlformats.org/officeDocument/2006/relationships/image" Target="../media/image19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8.bin"/><Relationship Id="rId4" Type="http://schemas.openxmlformats.org/officeDocument/2006/relationships/image" Target="../media/image20.wmf"/><Relationship Id="rId5" Type="http://schemas.openxmlformats.org/officeDocument/2006/relationships/image" Target="../media/image21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png"/><Relationship Id="rId3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9.bin"/><Relationship Id="rId4" Type="http://schemas.openxmlformats.org/officeDocument/2006/relationships/image" Target="../media/image24.wmf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>
              <a:lnSpc>
                <a:spcPct val="80000"/>
              </a:lnSpc>
            </a:pPr>
            <a:r>
              <a:rPr lang="en-US" sz="2600" dirty="0">
                <a:latin typeface="Calibri" charset="0"/>
                <a:ea typeface="ＭＳ Ｐゴシック" charset="0"/>
              </a:rPr>
              <a:t>Today</a:t>
            </a:r>
            <a:r>
              <a:rPr lang="ja-JP" altLang="en-US" sz="2600" dirty="0">
                <a:latin typeface="Calibri" charset="0"/>
                <a:ea typeface="ＭＳ Ｐゴシック" charset="0"/>
              </a:rPr>
              <a:t>’</a:t>
            </a:r>
            <a:r>
              <a:rPr lang="en-US" altLang="ja-JP" sz="2600" dirty="0">
                <a:latin typeface="Calibri" charset="0"/>
                <a:ea typeface="ＭＳ Ｐゴシック" charset="0"/>
              </a:rPr>
              <a:t>s Concepts:</a:t>
            </a:r>
          </a:p>
          <a:p>
            <a:pPr lvl="1" algn="l">
              <a:lnSpc>
                <a:spcPct val="80000"/>
              </a:lnSpc>
            </a:pPr>
            <a:r>
              <a:rPr lang="en-US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Rotational Energy</a:t>
            </a:r>
          </a:p>
          <a:p>
            <a:pPr lvl="1" algn="l">
              <a:lnSpc>
                <a:spcPct val="80000"/>
              </a:lnSpc>
            </a:pPr>
            <a:r>
              <a:rPr lang="en-US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Moment of Inertia</a:t>
            </a:r>
            <a:endParaRPr lang="en-US" dirty="0">
              <a:solidFill>
                <a:srgbClr val="FF0000"/>
              </a:solidFill>
              <a:latin typeface="Calibri" charset="0"/>
              <a:cs typeface="Arial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rebuchet MS" charset="0"/>
                <a:ea typeface="ＭＳ Ｐゴシック" charset="0"/>
              </a:rPr>
              <a:t>Classical Mechanics </a:t>
            </a:r>
            <a:br>
              <a:rPr lang="en-US" dirty="0">
                <a:latin typeface="Trebuchet MS" charset="0"/>
                <a:ea typeface="ＭＳ Ｐゴシック" charset="0"/>
              </a:rPr>
            </a:br>
            <a:r>
              <a:rPr lang="en-US" dirty="0" smtClean="0">
                <a:latin typeface="Trebuchet MS" charset="0"/>
                <a:ea typeface="ＭＳ Ｐゴシック" charset="0"/>
              </a:rPr>
              <a:t>Lecture 13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61785" y="6519446"/>
            <a:ext cx="2621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"/>
                <a:cs typeface="Times"/>
              </a:rPr>
              <a:t>Presentation Created by Dr. Adam Lark </a:t>
            </a:r>
          </a:p>
        </p:txBody>
      </p:sp>
    </p:spTree>
    <p:extLst>
      <p:ext uri="{BB962C8B-B14F-4D97-AF65-F5344CB8AC3E}">
        <p14:creationId xmlns:p14="http://schemas.microsoft.com/office/powerpoint/2010/main" val="3260466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Example</a:t>
            </a:r>
          </a:p>
        </p:txBody>
      </p:sp>
      <p:sp>
        <p:nvSpPr>
          <p:cNvPr id="5734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cs typeface="Arial" charset="0"/>
              </a:rPr>
              <a:t>Rotational inertia around A</a:t>
            </a:r>
          </a:p>
        </p:txBody>
      </p:sp>
      <p:grpSp>
        <p:nvGrpSpPr>
          <p:cNvPr id="57348" name="Group 5"/>
          <p:cNvGrpSpPr>
            <a:grpSpLocks/>
          </p:cNvGrpSpPr>
          <p:nvPr/>
        </p:nvGrpSpPr>
        <p:grpSpPr bwMode="auto">
          <a:xfrm>
            <a:off x="1181534" y="1879979"/>
            <a:ext cx="1651000" cy="1346200"/>
            <a:chOff x="3248" y="2276"/>
            <a:chExt cx="1040" cy="848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 flipH="1">
              <a:off x="3312" y="2336"/>
              <a:ext cx="432" cy="720"/>
            </a:xfrm>
            <a:prstGeom prst="line">
              <a:avLst/>
            </a:prstGeom>
            <a:noFill/>
            <a:ln w="31750">
              <a:solidFill>
                <a:srgbClr val="2D6F9E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 flipH="1">
              <a:off x="3312" y="3056"/>
              <a:ext cx="912" cy="0"/>
            </a:xfrm>
            <a:prstGeom prst="line">
              <a:avLst/>
            </a:prstGeom>
            <a:noFill/>
            <a:ln w="31750">
              <a:solidFill>
                <a:srgbClr val="2D6F9E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H="1" flipV="1">
              <a:off x="3745" y="2336"/>
              <a:ext cx="479" cy="720"/>
            </a:xfrm>
            <a:prstGeom prst="line">
              <a:avLst/>
            </a:prstGeom>
            <a:noFill/>
            <a:ln w="31750">
              <a:solidFill>
                <a:srgbClr val="2D6F9E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3676" y="2276"/>
              <a:ext cx="136" cy="136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4152" y="2984"/>
              <a:ext cx="136" cy="136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3248" y="2988"/>
              <a:ext cx="136" cy="136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</p:grpSp>
      <p:sp>
        <p:nvSpPr>
          <p:cNvPr id="12" name="Line 13"/>
          <p:cNvSpPr>
            <a:spLocks noChangeShapeType="1"/>
          </p:cNvSpPr>
          <p:nvPr/>
        </p:nvSpPr>
        <p:spPr bwMode="auto">
          <a:xfrm>
            <a:off x="673534" y="1987929"/>
            <a:ext cx="2743200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tx2"/>
              </a:solidFill>
              <a:ea typeface="+mn-ea"/>
              <a:cs typeface="+mn-cs"/>
            </a:endParaRP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673534" y="2546729"/>
            <a:ext cx="2743200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tx2"/>
              </a:solidFill>
              <a:ea typeface="+mn-ea"/>
              <a:cs typeface="+mn-cs"/>
            </a:endParaRPr>
          </a:p>
        </p:txBody>
      </p:sp>
      <p:sp>
        <p:nvSpPr>
          <p:cNvPr id="57351" name="Rectangle 15"/>
          <p:cNvSpPr>
            <a:spLocks noChangeArrowheads="1"/>
          </p:cNvSpPr>
          <p:nvPr/>
        </p:nvSpPr>
        <p:spPr bwMode="auto">
          <a:xfrm>
            <a:off x="3610409" y="1760916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50000"/>
              </a:spcBef>
            </a:pPr>
            <a:r>
              <a:rPr lang="en-US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a</a:t>
            </a:r>
          </a:p>
        </p:txBody>
      </p:sp>
      <p:sp>
        <p:nvSpPr>
          <p:cNvPr id="57352" name="Rectangle 16"/>
          <p:cNvSpPr>
            <a:spLocks noChangeArrowheads="1"/>
          </p:cNvSpPr>
          <p:nvPr/>
        </p:nvSpPr>
        <p:spPr bwMode="auto">
          <a:xfrm>
            <a:off x="3616759" y="2338766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50000"/>
              </a:spcBef>
            </a:pPr>
            <a:r>
              <a:rPr lang="en-US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b</a:t>
            </a:r>
          </a:p>
        </p:txBody>
      </p:sp>
      <p:sp>
        <p:nvSpPr>
          <p:cNvPr id="57353" name="Rectangle 17"/>
          <p:cNvSpPr>
            <a:spLocks noChangeArrowheads="1"/>
          </p:cNvSpPr>
          <p:nvPr/>
        </p:nvSpPr>
        <p:spPr bwMode="auto">
          <a:xfrm>
            <a:off x="3623109" y="2903916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50000"/>
              </a:spcBef>
            </a:pPr>
            <a:r>
              <a:rPr lang="en-US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c</a:t>
            </a:r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>
            <a:off x="635434" y="3118229"/>
            <a:ext cx="2743200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tx2"/>
              </a:solidFill>
              <a:ea typeface="+mn-ea"/>
              <a:cs typeface="+mn-cs"/>
            </a:endParaRPr>
          </a:p>
        </p:txBody>
      </p:sp>
      <p:sp>
        <p:nvSpPr>
          <p:cNvPr id="18" name="Right Brace 17"/>
          <p:cNvSpPr/>
          <p:nvPr/>
        </p:nvSpPr>
        <p:spPr bwMode="auto">
          <a:xfrm>
            <a:off x="4040621" y="1954591"/>
            <a:ext cx="482600" cy="673100"/>
          </a:xfrm>
          <a:prstGeom prst="rightBrace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39121" y="2094291"/>
            <a:ext cx="541338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1m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1484" y="3514636"/>
            <a:ext cx="21590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Each mass = 2kg</a:t>
            </a:r>
          </a:p>
        </p:txBody>
      </p:sp>
      <p:sp>
        <p:nvSpPr>
          <p:cNvPr id="21" name="TextBox 25"/>
          <p:cNvSpPr txBox="1">
            <a:spLocks noChangeArrowheads="1"/>
          </p:cNvSpPr>
          <p:nvPr/>
        </p:nvSpPr>
        <p:spPr bwMode="auto">
          <a:xfrm>
            <a:off x="457200" y="4830534"/>
            <a:ext cx="611822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/>
            <a:r>
              <a:rPr lang="en-US" sz="2800" dirty="0">
                <a:solidFill>
                  <a:schemeClr val="tx1"/>
                </a:solidFill>
                <a:effectLst/>
                <a:latin typeface="Times New Roman" charset="0"/>
                <a:cs typeface="Times New Roman" charset="0"/>
              </a:rPr>
              <a:t/>
            </a:r>
            <a:br>
              <a:rPr lang="en-US" sz="2800" dirty="0">
                <a:solidFill>
                  <a:schemeClr val="tx1"/>
                </a:solidFill>
                <a:effectLst/>
                <a:latin typeface="Times New Roman" charset="0"/>
                <a:cs typeface="Times New Roman" charset="0"/>
              </a:rPr>
            </a:br>
            <a:endParaRPr lang="en-US" sz="2800" dirty="0">
              <a:solidFill>
                <a:schemeClr val="tx1"/>
              </a:solidFill>
              <a:effectLst/>
              <a:latin typeface="Times New Roman" charset="0"/>
              <a:cs typeface="Times New Roman" charset="0"/>
            </a:endParaRPr>
          </a:p>
          <a:p>
            <a:r>
              <a:rPr lang="en-US" sz="2800" dirty="0">
                <a:solidFill>
                  <a:schemeClr val="tx1"/>
                </a:solidFill>
                <a:effectLst/>
                <a:latin typeface="Times New Roman" charset="0"/>
                <a:cs typeface="Times New Roman" charset="0"/>
              </a:rPr>
              <a:t>	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charset="0"/>
                <a:cs typeface="Times New Roman" charset="0"/>
              </a:rPr>
              <a:t>Now try 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charset="0"/>
                <a:cs typeface="Times New Roman" charset="0"/>
              </a:rPr>
              <a:t>B and 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charset="0"/>
                <a:cs typeface="Times New Roman" charset="0"/>
              </a:rPr>
              <a:t>C!</a:t>
            </a:r>
            <a:endParaRPr lang="en-US" sz="2800" dirty="0">
              <a:solidFill>
                <a:schemeClr val="tx1"/>
              </a:solidFill>
              <a:effectLst/>
              <a:latin typeface="Times New Roman" charset="0"/>
              <a:cs typeface="Times New Roman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7603" y="1622416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81534" y="3219829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</a:t>
            </a:r>
            <a:endParaRPr lang="en-US" sz="1200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2612107" y="3230592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</a:t>
            </a:r>
            <a:endParaRPr lang="en-US" sz="1200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5173594"/>
              </p:ext>
            </p:extLst>
          </p:nvPr>
        </p:nvGraphicFramePr>
        <p:xfrm>
          <a:off x="4040621" y="3790628"/>
          <a:ext cx="4479505" cy="575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6" name="Equation" r:id="rId3" imgW="1879600" imgH="241300" progId="Equation.3">
                  <p:embed/>
                </p:oleObj>
              </mc:Choice>
              <mc:Fallback>
                <p:oleObj name="Equation" r:id="rId3" imgW="18796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40621" y="3790628"/>
                        <a:ext cx="4479505" cy="575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8829" y="1668428"/>
            <a:ext cx="206378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</a:t>
            </a:r>
            <a:r>
              <a:rPr lang="en-US" sz="3200" baseline="-25000" dirty="0" smtClean="0"/>
              <a:t>1 </a:t>
            </a:r>
            <a:r>
              <a:rPr lang="en-US" sz="3200" dirty="0" smtClean="0"/>
              <a:t>= 0m</a:t>
            </a:r>
          </a:p>
          <a:p>
            <a:r>
              <a:rPr lang="en-US" sz="3200" dirty="0" smtClean="0"/>
              <a:t>r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 = r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 = 2m</a:t>
            </a:r>
          </a:p>
        </p:txBody>
      </p:sp>
      <p:sp>
        <p:nvSpPr>
          <p:cNvPr id="14" name="Right Brace 13"/>
          <p:cNvSpPr/>
          <p:nvPr/>
        </p:nvSpPr>
        <p:spPr>
          <a:xfrm>
            <a:off x="5566876" y="1987929"/>
            <a:ext cx="324858" cy="1130300"/>
          </a:xfrm>
          <a:prstGeom prst="rightBrace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5878398"/>
              </p:ext>
            </p:extLst>
          </p:nvPr>
        </p:nvGraphicFramePr>
        <p:xfrm>
          <a:off x="5125055" y="4492185"/>
          <a:ext cx="3561745" cy="552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7" name="Equation" r:id="rId5" imgW="1473200" imgH="228600" progId="Equation.3">
                  <p:embed/>
                </p:oleObj>
              </mc:Choice>
              <mc:Fallback>
                <p:oleObj name="Equation" r:id="rId5" imgW="14732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25055" y="4492185"/>
                        <a:ext cx="3561745" cy="5526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7796526"/>
              </p:ext>
            </p:extLst>
          </p:nvPr>
        </p:nvGraphicFramePr>
        <p:xfrm>
          <a:off x="6011954" y="5044870"/>
          <a:ext cx="1887174" cy="9915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8" name="Equation" r:id="rId7" imgW="749300" imgH="393700" progId="Equation.3">
                  <p:embed/>
                </p:oleObj>
              </mc:Choice>
              <mc:Fallback>
                <p:oleObj name="Equation" r:id="rId7" imgW="7493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11954" y="5044870"/>
                        <a:ext cx="1887174" cy="9915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879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" grpId="0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74650" y="1030288"/>
            <a:ext cx="7467600" cy="304800"/>
          </a:xfrm>
          <a:prstGeom prst="rect">
            <a:avLst/>
          </a:prstGeom>
          <a:noFill/>
          <a:ln/>
        </p:spPr>
        <p:txBody>
          <a:bodyPr lIns="92075" tIns="46038" rIns="92075" bIns="46038"/>
          <a:lstStyle/>
          <a:p>
            <a:pPr marL="742950" lvl="1" indent="-742950"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400" kern="0" dirty="0">
                <a:effectLst/>
                <a:latin typeface="+mn-lt"/>
                <a:ea typeface="+mn-ea"/>
                <a:cs typeface="+mn-cs"/>
              </a:rPr>
              <a:t>Which of the following orderings is correct?</a:t>
            </a:r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3579813" y="1646238"/>
            <a:ext cx="1651000" cy="1346200"/>
            <a:chOff x="3248" y="2276"/>
            <a:chExt cx="1040" cy="848"/>
          </a:xfrm>
        </p:grpSpPr>
        <p:sp>
          <p:nvSpPr>
            <p:cNvPr id="6" name="Line 6"/>
            <p:cNvSpPr>
              <a:spLocks noChangeShapeType="1"/>
            </p:cNvSpPr>
            <p:nvPr/>
          </p:nvSpPr>
          <p:spPr bwMode="auto">
            <a:xfrm flipH="1">
              <a:off x="3312" y="2336"/>
              <a:ext cx="432" cy="720"/>
            </a:xfrm>
            <a:prstGeom prst="line">
              <a:avLst/>
            </a:prstGeom>
            <a:noFill/>
            <a:ln w="31750">
              <a:solidFill>
                <a:srgbClr val="2D6F9E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 flipH="1">
              <a:off x="3312" y="3056"/>
              <a:ext cx="912" cy="0"/>
            </a:xfrm>
            <a:prstGeom prst="line">
              <a:avLst/>
            </a:prstGeom>
            <a:noFill/>
            <a:ln w="31750">
              <a:solidFill>
                <a:srgbClr val="2D6F9E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H="1" flipV="1">
              <a:off x="3745" y="2336"/>
              <a:ext cx="479" cy="720"/>
            </a:xfrm>
            <a:prstGeom prst="line">
              <a:avLst/>
            </a:prstGeom>
            <a:noFill/>
            <a:ln w="31750">
              <a:solidFill>
                <a:srgbClr val="2D6F9E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3676" y="2276"/>
              <a:ext cx="136" cy="136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4152" y="2984"/>
              <a:ext cx="136" cy="136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3248" y="2988"/>
              <a:ext cx="136" cy="136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</p:grpSp>
      <p:sp>
        <p:nvSpPr>
          <p:cNvPr id="12" name="Line 13"/>
          <p:cNvSpPr>
            <a:spLocks noChangeShapeType="1"/>
          </p:cNvSpPr>
          <p:nvPr/>
        </p:nvSpPr>
        <p:spPr bwMode="auto">
          <a:xfrm>
            <a:off x="3071813" y="1754188"/>
            <a:ext cx="2743200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tx2"/>
              </a:solidFill>
              <a:ea typeface="+mn-ea"/>
              <a:cs typeface="+mn-cs"/>
            </a:endParaRP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3071813" y="2312988"/>
            <a:ext cx="2743200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tx2"/>
              </a:solidFill>
              <a:ea typeface="+mn-ea"/>
              <a:cs typeface="+mn-cs"/>
            </a:endParaRP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6008688" y="1527175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50000"/>
              </a:spcBef>
            </a:pPr>
            <a:r>
              <a:rPr lang="en-US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a</a:t>
            </a: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6015038" y="2105025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50000"/>
              </a:spcBef>
            </a:pPr>
            <a:r>
              <a:rPr lang="en-US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b</a:t>
            </a:r>
          </a:p>
        </p:txBody>
      </p:sp>
      <p:sp>
        <p:nvSpPr>
          <p:cNvPr id="16" name="Rectangle 17"/>
          <p:cNvSpPr>
            <a:spLocks noChangeArrowheads="1"/>
          </p:cNvSpPr>
          <p:nvPr/>
        </p:nvSpPr>
        <p:spPr bwMode="auto">
          <a:xfrm>
            <a:off x="6021388" y="267017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50000"/>
              </a:spcBef>
            </a:pPr>
            <a:r>
              <a:rPr lang="en-US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c</a:t>
            </a:r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>
            <a:off x="3033713" y="2884488"/>
            <a:ext cx="2743200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tx2"/>
              </a:solidFill>
              <a:ea typeface="+mn-ea"/>
              <a:cs typeface="+mn-cs"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557213" y="1604963"/>
            <a:ext cx="1989137" cy="145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50000"/>
              </a:spcBef>
            </a:pPr>
            <a:r>
              <a:rPr lang="en-US" sz="2400">
                <a:solidFill>
                  <a:srgbClr val="2D6F9E"/>
                </a:solidFill>
                <a:effectLst/>
                <a:latin typeface="Calibri" charset="0"/>
              </a:rPr>
              <a:t>A)  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a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>
                <a:solidFill>
                  <a:schemeClr val="tx2"/>
                </a:solidFill>
                <a:effectLst/>
                <a:latin typeface="Symbol" charset="0"/>
                <a:cs typeface="Times New Roman" charset="0"/>
              </a:rPr>
              <a:t>&gt;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b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>
                <a:solidFill>
                  <a:schemeClr val="tx2"/>
                </a:solidFill>
                <a:effectLst/>
                <a:latin typeface="Symbol" charset="0"/>
                <a:cs typeface="Times New Roman" charset="0"/>
              </a:rPr>
              <a:t>&gt;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c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</a:p>
          <a:p>
            <a:pPr marL="285750" indent="-285750">
              <a:lnSpc>
                <a:spcPct val="90000"/>
              </a:lnSpc>
              <a:spcBef>
                <a:spcPct val="50000"/>
              </a:spcBef>
            </a:pPr>
            <a:r>
              <a:rPr lang="en-US" sz="2400">
                <a:solidFill>
                  <a:srgbClr val="2D6F9E"/>
                </a:solidFill>
                <a:effectLst/>
                <a:latin typeface="Calibri" charset="0"/>
              </a:rPr>
              <a:t>B)  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a</a:t>
            </a:r>
            <a:r>
              <a:rPr lang="en-US" sz="2400" baseline="30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>
                <a:solidFill>
                  <a:schemeClr val="tx2"/>
                </a:solidFill>
                <a:effectLst/>
                <a:latin typeface="Symbol" charset="0"/>
                <a:cs typeface="Times New Roman" charset="0"/>
              </a:rPr>
              <a:t>&gt;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c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>
                <a:solidFill>
                  <a:schemeClr val="tx2"/>
                </a:solidFill>
                <a:effectLst/>
                <a:latin typeface="Symbol" charset="0"/>
                <a:cs typeface="Times New Roman" charset="0"/>
              </a:rPr>
              <a:t>&gt;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b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</a:p>
          <a:p>
            <a:pPr marL="285750" indent="-285750">
              <a:lnSpc>
                <a:spcPct val="90000"/>
              </a:lnSpc>
              <a:spcBef>
                <a:spcPct val="50000"/>
              </a:spcBef>
            </a:pPr>
            <a:r>
              <a:rPr lang="en-US" sz="2400">
                <a:solidFill>
                  <a:srgbClr val="2D6F9E"/>
                </a:solidFill>
                <a:effectLst/>
                <a:latin typeface="Calibri" charset="0"/>
              </a:rPr>
              <a:t>C)  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b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>
                <a:solidFill>
                  <a:schemeClr val="tx2"/>
                </a:solidFill>
                <a:effectLst/>
                <a:latin typeface="Symbol" charset="0"/>
                <a:cs typeface="Times New Roman" charset="0"/>
              </a:rPr>
              <a:t>&gt;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a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>
                <a:solidFill>
                  <a:schemeClr val="tx2"/>
                </a:solidFill>
                <a:effectLst/>
                <a:latin typeface="Symbol" charset="0"/>
                <a:cs typeface="Times New Roman" charset="0"/>
              </a:rPr>
              <a:t>&gt;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c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</a:p>
        </p:txBody>
      </p:sp>
      <p:sp>
        <p:nvSpPr>
          <p:cNvPr id="19" name="Right Brace 18"/>
          <p:cNvSpPr/>
          <p:nvPr/>
        </p:nvSpPr>
        <p:spPr bwMode="auto">
          <a:xfrm>
            <a:off x="6438900" y="1720850"/>
            <a:ext cx="482600" cy="673100"/>
          </a:xfrm>
          <a:prstGeom prst="rightBrace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37400" y="1860550"/>
            <a:ext cx="541338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1m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27100" y="4083050"/>
            <a:ext cx="21590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Each mass = 2kg</a:t>
            </a:r>
          </a:p>
        </p:txBody>
      </p:sp>
      <p:sp>
        <p:nvSpPr>
          <p:cNvPr id="22" name="TextBox 25"/>
          <p:cNvSpPr txBox="1">
            <a:spLocks noChangeArrowheads="1"/>
          </p:cNvSpPr>
          <p:nvPr/>
        </p:nvSpPr>
        <p:spPr bwMode="auto">
          <a:xfrm>
            <a:off x="311150" y="4586288"/>
            <a:ext cx="611822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2800" dirty="0">
                <a:solidFill>
                  <a:srgbClr val="000000"/>
                </a:solidFill>
                <a:effectLst/>
                <a:latin typeface="Calibri" charset="0"/>
              </a:rPr>
              <a:t>16 kg m/s</a:t>
            </a:r>
          </a:p>
          <a:p>
            <a:pPr>
              <a:buFontTx/>
              <a:buAutoNum type="alphaUcParenR"/>
            </a:pPr>
            <a:r>
              <a:rPr lang="en-US" sz="2800" dirty="0">
                <a:solidFill>
                  <a:srgbClr val="000000"/>
                </a:solidFill>
                <a:effectLst/>
                <a:latin typeface="Calibri" charset="0"/>
                <a:cs typeface="Times New Roman" charset="0"/>
              </a:rPr>
              <a:t>6 kg m/s</a:t>
            </a:r>
          </a:p>
          <a:p>
            <a:pPr>
              <a:buFontTx/>
              <a:buAutoNum type="alphaUcParenR"/>
            </a:pPr>
            <a:r>
              <a:rPr lang="en-US" sz="2800" dirty="0">
                <a:solidFill>
                  <a:srgbClr val="000000"/>
                </a:solidFill>
                <a:effectLst/>
                <a:latin typeface="Calibri" charset="0"/>
                <a:cs typeface="Times New Roman" charset="0"/>
              </a:rPr>
              <a:t>8 kg m/s</a:t>
            </a:r>
            <a:r>
              <a:rPr lang="en-US" sz="2800" dirty="0">
                <a:solidFill>
                  <a:srgbClr val="000000"/>
                </a:solidFill>
                <a:effectLst/>
                <a:latin typeface="Times New Roman" charset="0"/>
                <a:cs typeface="Times New Roman" charset="0"/>
              </a:rPr>
              <a:t/>
            </a:r>
            <a:br>
              <a:rPr lang="en-US" sz="2800" dirty="0">
                <a:solidFill>
                  <a:srgbClr val="000000"/>
                </a:solidFill>
                <a:effectLst/>
                <a:latin typeface="Times New Roman" charset="0"/>
                <a:cs typeface="Times New Roman" charset="0"/>
              </a:rPr>
            </a:br>
            <a:endParaRPr lang="en-US" sz="2800" dirty="0">
              <a:solidFill>
                <a:srgbClr val="000000"/>
              </a:solidFill>
              <a:effectLst/>
              <a:latin typeface="Times New Roman" charset="0"/>
              <a:cs typeface="Times New Roman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508000" y="2127250"/>
            <a:ext cx="2146300" cy="520700"/>
          </a:xfrm>
          <a:prstGeom prst="rect">
            <a:avLst/>
          </a:prstGeom>
          <a:noFill/>
          <a:ln w="19050" cap="flat" cmpd="sng" algn="ctr">
            <a:solidFill>
              <a:srgbClr val="00CC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  <a:cs typeface="Arial" charset="0"/>
            </a:endParaRPr>
          </a:p>
        </p:txBody>
      </p:sp>
      <p:sp>
        <p:nvSpPr>
          <p:cNvPr id="24" name="Title 4"/>
          <p:cNvSpPr>
            <a:spLocks noGrp="1"/>
          </p:cNvSpPr>
          <p:nvPr>
            <p:ph type="title"/>
          </p:nvPr>
        </p:nvSpPr>
        <p:spPr>
          <a:xfrm>
            <a:off x="457200" y="95810"/>
            <a:ext cx="8229600" cy="455780"/>
          </a:xfrm>
        </p:spPr>
        <p:txBody>
          <a:bodyPr/>
          <a:lstStyle/>
          <a:p>
            <a:r>
              <a:rPr lang="en-US" dirty="0" smtClean="0">
                <a:latin typeface="Trebuchet MS" charset="0"/>
                <a:cs typeface="Arial" charset="0"/>
              </a:rPr>
              <a:t>Checkpoint 2 Answer</a:t>
            </a:r>
            <a:endParaRPr lang="en-US" dirty="0">
              <a:latin typeface="Trebuchet MS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394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Solid Objects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701" y="2036378"/>
            <a:ext cx="7158505" cy="39604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89654" y="725801"/>
            <a:ext cx="718377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What if there is too much mass to add up:  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496641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Axis Theorem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8082"/>
            <a:ext cx="8103316" cy="1870169"/>
          </a:xfrm>
        </p:spPr>
        <p:txBody>
          <a:bodyPr/>
          <a:lstStyle/>
          <a:p>
            <a:r>
              <a:rPr lang="en-US" dirty="0" smtClean="0"/>
              <a:t>What if the objects aren’t rotating around the exact center?  </a:t>
            </a:r>
          </a:p>
          <a:p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3701296"/>
              </p:ext>
            </p:extLst>
          </p:nvPr>
        </p:nvGraphicFramePr>
        <p:xfrm>
          <a:off x="1486416" y="3416374"/>
          <a:ext cx="1299792" cy="866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1" name="Equation" r:id="rId3" imgW="228600" imgH="152400" progId="Equation.3">
                  <p:embed/>
                </p:oleObj>
              </mc:Choice>
              <mc:Fallback>
                <p:oleObj name="Equation" r:id="rId3" imgW="2286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86416" y="3416374"/>
                        <a:ext cx="1299792" cy="8665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6579160"/>
              </p:ext>
            </p:extLst>
          </p:nvPr>
        </p:nvGraphicFramePr>
        <p:xfrm>
          <a:off x="4295884" y="3505200"/>
          <a:ext cx="1678897" cy="866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2" name="Equation" r:id="rId5" imgW="393700" imgH="203200" progId="Equation.3">
                  <p:embed/>
                </p:oleObj>
              </mc:Choice>
              <mc:Fallback>
                <p:oleObj name="Equation" r:id="rId5" imgW="3937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95884" y="3505200"/>
                        <a:ext cx="1678897" cy="8665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035132" y="5212575"/>
            <a:ext cx="3874628" cy="954107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Rotational inertia of </a:t>
            </a:r>
          </a:p>
          <a:p>
            <a:pPr algn="ctr"/>
            <a:r>
              <a:rPr lang="en-US" sz="2800" dirty="0" smtClean="0"/>
              <a:t>Object around the center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69920" y="1886228"/>
            <a:ext cx="3990596" cy="10772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Rotation of object </a:t>
            </a:r>
          </a:p>
          <a:p>
            <a:pPr algn="ctr"/>
            <a:r>
              <a:rPr lang="en-US" sz="3200" dirty="0"/>
              <a:t>a</a:t>
            </a:r>
            <a:r>
              <a:rPr lang="en-US" sz="3200" dirty="0" smtClean="0"/>
              <a:t>round a</a:t>
            </a:r>
            <a:r>
              <a:rPr lang="en-US" sz="3200" dirty="0" smtClean="0"/>
              <a:t>xis of rotation </a:t>
            </a:r>
            <a:endParaRPr lang="en-US" sz="3200" dirty="0" smtClean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645230" y="4519766"/>
            <a:ext cx="1566954" cy="692809"/>
          </a:xfrm>
          <a:prstGeom prst="straightConnector1">
            <a:avLst/>
          </a:prstGeom>
          <a:ln>
            <a:solidFill>
              <a:schemeClr val="accent4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212184" y="2963446"/>
            <a:ext cx="956666" cy="731544"/>
          </a:xfrm>
          <a:prstGeom prst="straightConnector1">
            <a:avLst/>
          </a:prstGeom>
          <a:ln>
            <a:solidFill>
              <a:srgbClr val="4F81BD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5985670"/>
              </p:ext>
            </p:extLst>
          </p:nvPr>
        </p:nvGraphicFramePr>
        <p:xfrm>
          <a:off x="2994573" y="3413651"/>
          <a:ext cx="1301311" cy="1106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3" name="Equation" r:id="rId7" imgW="254000" imgH="215900" progId="Equation.3">
                  <p:embed/>
                </p:oleObj>
              </mc:Choice>
              <mc:Fallback>
                <p:oleObj name="Equation" r:id="rId7" imgW="2540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994573" y="3413651"/>
                        <a:ext cx="1301311" cy="11061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0648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Swinging Ball (Mass M, radius R) around on a massless rod (length d).  Find moment of inertia.   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5490702" y="2523808"/>
            <a:ext cx="1962816" cy="1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7453518" y="2210394"/>
            <a:ext cx="758736" cy="626830"/>
          </a:xfrm>
          <a:prstGeom prst="ellipse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5247081"/>
              </p:ext>
            </p:extLst>
          </p:nvPr>
        </p:nvGraphicFramePr>
        <p:xfrm>
          <a:off x="2856865" y="4547303"/>
          <a:ext cx="3092629" cy="864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6" name="Equation" r:id="rId3" imgW="863600" imgH="241300" progId="Equation.3">
                  <p:embed/>
                </p:oleObj>
              </mc:Choice>
              <mc:Fallback>
                <p:oleObj name="Equation" r:id="rId3" imgW="8636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56865" y="4547303"/>
                        <a:ext cx="3092629" cy="864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57200" y="3159698"/>
            <a:ext cx="4649494" cy="58477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I </a:t>
            </a:r>
            <a:r>
              <a:rPr lang="en-US" sz="3200" baseline="-25000" dirty="0" smtClean="0"/>
              <a:t>sphere</a:t>
            </a:r>
            <a:r>
              <a:rPr lang="en-US" sz="3200" dirty="0" smtClean="0"/>
              <a:t> </a:t>
            </a:r>
            <a:r>
              <a:rPr lang="en-US" sz="3200" baseline="-25000" dirty="0" smtClean="0"/>
              <a:t>around center </a:t>
            </a:r>
            <a:r>
              <a:rPr lang="en-US" sz="3200" dirty="0" smtClean="0"/>
              <a:t>=  2/5 MR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</a:t>
            </a:r>
            <a:endParaRPr lang="en-US" sz="3200" dirty="0" smtClean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331839" y="3744474"/>
            <a:ext cx="555403" cy="953037"/>
          </a:xfrm>
          <a:prstGeom prst="straightConnector1">
            <a:avLst/>
          </a:prstGeom>
          <a:ln>
            <a:solidFill>
              <a:schemeClr val="accent4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490702" y="2721757"/>
            <a:ext cx="1962816" cy="23670"/>
          </a:xfrm>
          <a:prstGeom prst="line">
            <a:avLst/>
          </a:prstGeom>
          <a:ln>
            <a:solidFill>
              <a:schemeClr val="accent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5490702" y="2523809"/>
            <a:ext cx="0" cy="350348"/>
          </a:xfrm>
          <a:prstGeom prst="line">
            <a:avLst/>
          </a:prstGeom>
          <a:ln>
            <a:solidFill>
              <a:schemeClr val="accent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7448932" y="2523808"/>
            <a:ext cx="0" cy="350348"/>
          </a:xfrm>
          <a:prstGeom prst="line">
            <a:avLst/>
          </a:prstGeom>
          <a:ln>
            <a:solidFill>
              <a:schemeClr val="accent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486683" y="2174503"/>
            <a:ext cx="2735845" cy="584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Axis of rotation</a:t>
            </a:r>
            <a:endParaRPr lang="en-US" sz="3200" dirty="0" smtClean="0"/>
          </a:p>
        </p:txBody>
      </p:sp>
      <p:sp>
        <p:nvSpPr>
          <p:cNvPr id="27" name="Oval 26"/>
          <p:cNvSpPr/>
          <p:nvPr/>
        </p:nvSpPr>
        <p:spPr>
          <a:xfrm>
            <a:off x="5444751" y="2482570"/>
            <a:ext cx="91901" cy="82478"/>
          </a:xfrm>
          <a:prstGeom prst="ellipse">
            <a:avLst/>
          </a:prstGeom>
          <a:solidFill>
            <a:srgbClr val="C0504D"/>
          </a:solidFill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>
            <a:stCxn id="26" idx="3"/>
          </p:cNvCxnSpPr>
          <p:nvPr/>
        </p:nvCxnSpPr>
        <p:spPr>
          <a:xfrm>
            <a:off x="4222528" y="2466891"/>
            <a:ext cx="1088754" cy="56917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698721" y="3500742"/>
            <a:ext cx="2366303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Rotational Inertia</a:t>
            </a:r>
          </a:p>
          <a:p>
            <a:r>
              <a:rPr lang="en-US" sz="2400" dirty="0" smtClean="0"/>
              <a:t>Around Axis </a:t>
            </a:r>
            <a:endParaRPr lang="en-US" sz="2400" dirty="0" smtClean="0"/>
          </a:p>
        </p:txBody>
      </p:sp>
      <p:cxnSp>
        <p:nvCxnSpPr>
          <p:cNvPr id="34" name="Straight Arrow Connector 33"/>
          <p:cNvCxnSpPr>
            <a:stCxn id="33" idx="2"/>
          </p:cNvCxnSpPr>
          <p:nvPr/>
        </p:nvCxnSpPr>
        <p:spPr>
          <a:xfrm flipH="1">
            <a:off x="5955049" y="4331739"/>
            <a:ext cx="926824" cy="365772"/>
          </a:xfrm>
          <a:prstGeom prst="straightConnector1">
            <a:avLst/>
          </a:prstGeom>
          <a:ln>
            <a:solidFill>
              <a:srgbClr val="4F81BD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281468" y="2645547"/>
            <a:ext cx="400270" cy="58477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2"/>
                </a:solidFill>
              </a:rPr>
              <a:t>d</a:t>
            </a:r>
            <a:endParaRPr lang="en-US" sz="3200" dirty="0" smtClean="0">
              <a:solidFill>
                <a:schemeClr val="tx2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7478675" y="2861705"/>
            <a:ext cx="258142" cy="1"/>
          </a:xfrm>
          <a:prstGeom prst="line">
            <a:avLst/>
          </a:prstGeom>
          <a:ln>
            <a:solidFill>
              <a:schemeClr val="accent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7454144" y="2640088"/>
            <a:ext cx="0" cy="350348"/>
          </a:xfrm>
          <a:prstGeom prst="line">
            <a:avLst/>
          </a:prstGeom>
          <a:ln>
            <a:solidFill>
              <a:schemeClr val="accent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7732231" y="2640087"/>
            <a:ext cx="0" cy="350348"/>
          </a:xfrm>
          <a:prstGeom prst="line">
            <a:avLst/>
          </a:prstGeom>
          <a:ln>
            <a:solidFill>
              <a:schemeClr val="accent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446815" y="2874157"/>
            <a:ext cx="379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1F497D"/>
                </a:solidFill>
              </a:rPr>
              <a:t>R</a:t>
            </a:r>
            <a:endParaRPr lang="en-US" sz="2800" dirty="0" smtClean="0">
              <a:solidFill>
                <a:srgbClr val="1F497D"/>
              </a:solidFill>
            </a:endParaRPr>
          </a:p>
        </p:txBody>
      </p:sp>
      <p:graphicFrame>
        <p:nvGraphicFramePr>
          <p:cNvPr id="53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8135227"/>
              </p:ext>
            </p:extLst>
          </p:nvPr>
        </p:nvGraphicFramePr>
        <p:xfrm>
          <a:off x="4463510" y="5560970"/>
          <a:ext cx="2101502" cy="620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7" name="Equation" r:id="rId5" imgW="774700" imgH="228600" progId="Equation.3">
                  <p:embed/>
                </p:oleObj>
              </mc:Choice>
              <mc:Fallback>
                <p:oleObj name="Equation" r:id="rId5" imgW="7747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63510" y="5560970"/>
                        <a:ext cx="2101502" cy="6201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6831123"/>
              </p:ext>
            </p:extLst>
          </p:nvPr>
        </p:nvGraphicFramePr>
        <p:xfrm>
          <a:off x="2964649" y="5411418"/>
          <a:ext cx="1551207" cy="9247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8" name="Equation" r:id="rId7" imgW="660400" imgH="393700" progId="Equation.3">
                  <p:embed/>
                </p:oleObj>
              </mc:Choice>
              <mc:Fallback>
                <p:oleObj name="Equation" r:id="rId7" imgW="6604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964649" y="5411418"/>
                        <a:ext cx="1551207" cy="9247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Rectangle 54"/>
          <p:cNvSpPr/>
          <p:nvPr/>
        </p:nvSpPr>
        <p:spPr>
          <a:xfrm>
            <a:off x="2856865" y="5411418"/>
            <a:ext cx="3824873" cy="924759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009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6" grpId="0" animBg="1"/>
      <p:bldP spid="27" grpId="0" animBg="1"/>
      <p:bldP spid="33" grpId="0" animBg="1"/>
      <p:bldP spid="36" grpId="0"/>
      <p:bldP spid="52" grpId="0"/>
      <p:bldP spid="5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401638" y="638176"/>
            <a:ext cx="8493125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24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 both cases shown below a hula hoop with mass </a:t>
            </a:r>
            <a:r>
              <a:rPr lang="en-US" sz="2400" i="1" dirty="0">
                <a:solidFill>
                  <a:srgbClr val="2D6F9E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M</a:t>
            </a:r>
            <a:r>
              <a:rPr lang="en-US" sz="24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and radius </a:t>
            </a:r>
            <a:r>
              <a:rPr lang="en-US" sz="2400" i="1" dirty="0">
                <a:solidFill>
                  <a:srgbClr val="2D6F9E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R</a:t>
            </a:r>
            <a:r>
              <a:rPr lang="en-US" sz="24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is spun with the same angular velocity about a vertical axis through its center. In </a:t>
            </a:r>
            <a:r>
              <a:rPr lang="en-US" sz="2400" dirty="0"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  <a:t>Case 1</a:t>
            </a:r>
            <a:r>
              <a:rPr lang="en-US" sz="24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the plane of the hoop is parallel to the floor and in </a:t>
            </a:r>
            <a:r>
              <a:rPr lang="en-US" sz="2400" dirty="0">
                <a:solidFill>
                  <a:srgbClr val="339933"/>
                </a:solidFill>
                <a:effectLst/>
                <a:latin typeface="+mn-lt"/>
                <a:ea typeface="+mn-ea"/>
                <a:cs typeface="+mn-cs"/>
              </a:rPr>
              <a:t>Case 2</a:t>
            </a:r>
            <a:r>
              <a:rPr lang="en-US" sz="24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it is perpendicular. </a:t>
            </a:r>
          </a:p>
          <a:p>
            <a:pPr>
              <a:spcBef>
                <a:spcPct val="20000"/>
              </a:spcBef>
              <a:defRPr/>
            </a:pPr>
            <a:endParaRPr lang="en-US" sz="24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spcBef>
                <a:spcPct val="20000"/>
              </a:spcBef>
              <a:defRPr/>
            </a:pPr>
            <a:r>
              <a:rPr lang="en-US" sz="24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 which case does the spinning hoop have the most kinetic energy?</a:t>
            </a:r>
          </a:p>
          <a:p>
            <a:pPr>
              <a:spcBef>
                <a:spcPct val="20000"/>
              </a:spcBef>
              <a:defRPr/>
            </a:pPr>
            <a:r>
              <a:rPr lang="en-US" sz="2400" dirty="0">
                <a:solidFill>
                  <a:srgbClr val="2D6F9E"/>
                </a:solidFill>
                <a:effectLst/>
                <a:latin typeface="+mn-lt"/>
                <a:ea typeface="+mn-ea"/>
                <a:cs typeface="+mn-cs"/>
              </a:rPr>
              <a:t>A) </a:t>
            </a:r>
            <a:r>
              <a:rPr lang="en-US" sz="24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Case 1       </a:t>
            </a:r>
            <a:r>
              <a:rPr lang="en-US" sz="2400" dirty="0">
                <a:solidFill>
                  <a:srgbClr val="2D6F9E"/>
                </a:solidFill>
                <a:effectLst/>
                <a:latin typeface="+mn-lt"/>
                <a:ea typeface="+mn-ea"/>
                <a:cs typeface="+mn-cs"/>
              </a:rPr>
              <a:t>B) </a:t>
            </a:r>
            <a:r>
              <a:rPr lang="en-US" sz="24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Case 2      </a:t>
            </a:r>
            <a:r>
              <a:rPr lang="en-US" sz="2400" dirty="0">
                <a:solidFill>
                  <a:srgbClr val="2D6F9E"/>
                </a:solidFill>
                <a:effectLst/>
                <a:latin typeface="+mn-lt"/>
                <a:ea typeface="+mn-ea"/>
                <a:cs typeface="+mn-cs"/>
              </a:rPr>
              <a:t> C) </a:t>
            </a:r>
            <a:r>
              <a:rPr lang="en-US" sz="24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Same</a:t>
            </a:r>
          </a:p>
        </p:txBody>
      </p:sp>
      <p:sp>
        <p:nvSpPr>
          <p:cNvPr id="5" name="Title 26"/>
          <p:cNvSpPr txBox="1">
            <a:spLocks/>
          </p:cNvSpPr>
          <p:nvPr/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1" kern="1200">
                <a:solidFill>
                  <a:schemeClr val="bg1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r>
              <a:rPr lang="en-US" dirty="0" smtClean="0">
                <a:latin typeface="Trebuchet MS" charset="0"/>
                <a:cs typeface="Arial" charset="0"/>
              </a:rPr>
              <a:t>Checkpoint 3</a:t>
            </a:r>
            <a:endParaRPr lang="en-US" dirty="0">
              <a:latin typeface="Trebuchet MS" charset="0"/>
              <a:cs typeface="Arial" charset="0"/>
            </a:endParaRPr>
          </a:p>
        </p:txBody>
      </p:sp>
      <p:grpSp>
        <p:nvGrpSpPr>
          <p:cNvPr id="7" name="Group 29"/>
          <p:cNvGrpSpPr>
            <a:grpSpLocks/>
          </p:cNvGrpSpPr>
          <p:nvPr/>
        </p:nvGrpSpPr>
        <p:grpSpPr bwMode="auto">
          <a:xfrm>
            <a:off x="876300" y="3314700"/>
            <a:ext cx="6383338" cy="3141663"/>
            <a:chOff x="552" y="2088"/>
            <a:chExt cx="4021" cy="1979"/>
          </a:xfrm>
        </p:grpSpPr>
        <p:sp>
          <p:nvSpPr>
            <p:cNvPr id="8" name="Line 20"/>
            <p:cNvSpPr>
              <a:spLocks noChangeShapeType="1"/>
            </p:cNvSpPr>
            <p:nvPr/>
          </p:nvSpPr>
          <p:spPr bwMode="auto">
            <a:xfrm>
              <a:off x="4264" y="2088"/>
              <a:ext cx="4" cy="181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grpSp>
          <p:nvGrpSpPr>
            <p:cNvPr id="9" name="Group 28"/>
            <p:cNvGrpSpPr>
              <a:grpSpLocks/>
            </p:cNvGrpSpPr>
            <p:nvPr/>
          </p:nvGrpSpPr>
          <p:grpSpPr bwMode="auto">
            <a:xfrm>
              <a:off x="552" y="2427"/>
              <a:ext cx="4021" cy="1640"/>
              <a:chOff x="552" y="2427"/>
              <a:chExt cx="4021" cy="1640"/>
            </a:xfrm>
          </p:grpSpPr>
          <p:sp>
            <p:nvSpPr>
              <p:cNvPr id="10" name="Arc 9"/>
              <p:cNvSpPr/>
              <p:nvPr/>
            </p:nvSpPr>
            <p:spPr>
              <a:xfrm>
                <a:off x="4136" y="3717"/>
                <a:ext cx="249" cy="113"/>
              </a:xfrm>
              <a:prstGeom prst="arc">
                <a:avLst>
                  <a:gd name="adj1" fmla="val 6872245"/>
                  <a:gd name="adj2" fmla="val 2188527"/>
                </a:avLst>
              </a:prstGeom>
              <a:ln>
                <a:solidFill>
                  <a:srgbClr val="2D6F9E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" name="TextBox 62"/>
              <p:cNvSpPr txBox="1">
                <a:spLocks noChangeArrowheads="1"/>
              </p:cNvSpPr>
              <p:nvPr/>
            </p:nvSpPr>
            <p:spPr bwMode="auto">
              <a:xfrm>
                <a:off x="4303" y="3740"/>
                <a:ext cx="270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2800" i="1">
                    <a:solidFill>
                      <a:srgbClr val="2D6F9E"/>
                    </a:solidFill>
                    <a:effectLst/>
                    <a:latin typeface="Symbol" charset="0"/>
                  </a:rPr>
                  <a:t>w</a:t>
                </a:r>
              </a:p>
            </p:txBody>
          </p:sp>
          <p:sp>
            <p:nvSpPr>
              <p:cNvPr id="12" name="Arc 11"/>
              <p:cNvSpPr/>
              <p:nvPr/>
            </p:nvSpPr>
            <p:spPr>
              <a:xfrm>
                <a:off x="1612" y="3402"/>
                <a:ext cx="249" cy="114"/>
              </a:xfrm>
              <a:prstGeom prst="arc">
                <a:avLst>
                  <a:gd name="adj1" fmla="val 6872245"/>
                  <a:gd name="adj2" fmla="val 2188527"/>
                </a:avLst>
              </a:prstGeom>
              <a:ln>
                <a:solidFill>
                  <a:srgbClr val="2D6F9E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" name="Line 11"/>
              <p:cNvSpPr>
                <a:spLocks noChangeShapeType="1"/>
              </p:cNvSpPr>
              <p:nvPr/>
            </p:nvSpPr>
            <p:spPr bwMode="auto">
              <a:xfrm flipV="1">
                <a:off x="1751" y="3016"/>
                <a:ext cx="409" cy="100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1875" y="3040"/>
                <a:ext cx="233" cy="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marL="285750" indent="-285750" algn="r">
                  <a:lnSpc>
                    <a:spcPct val="90000"/>
                  </a:lnSpc>
                  <a:spcBef>
                    <a:spcPct val="30000"/>
                  </a:spcBef>
                </a:pPr>
                <a:r>
                  <a:rPr lang="en-US" sz="2400" i="1">
                    <a:solidFill>
                      <a:schemeClr val="tx2"/>
                    </a:solidFill>
                    <a:effectLst/>
                    <a:latin typeface="Times New Roman" charset="0"/>
                    <a:cs typeface="Times New Roman" charset="0"/>
                  </a:rPr>
                  <a:t>R</a:t>
                </a:r>
              </a:p>
            </p:txBody>
          </p:sp>
          <p:sp>
            <p:nvSpPr>
              <p:cNvPr id="15" name="Oval 22"/>
              <p:cNvSpPr>
                <a:spLocks noChangeArrowheads="1"/>
              </p:cNvSpPr>
              <p:nvPr/>
            </p:nvSpPr>
            <p:spPr bwMode="auto">
              <a:xfrm>
                <a:off x="4072" y="2427"/>
                <a:ext cx="371" cy="1181"/>
              </a:xfrm>
              <a:prstGeom prst="ellipse">
                <a:avLst/>
              </a:prstGeom>
              <a:noFill/>
              <a:ln w="57150">
                <a:solidFill>
                  <a:srgbClr val="C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16" name="Rectangle 24"/>
              <p:cNvSpPr>
                <a:spLocks noChangeArrowheads="1"/>
              </p:cNvSpPr>
              <p:nvPr/>
            </p:nvSpPr>
            <p:spPr bwMode="auto">
              <a:xfrm>
                <a:off x="4238" y="2948"/>
                <a:ext cx="233" cy="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marL="285750" indent="-285750" algn="r">
                  <a:lnSpc>
                    <a:spcPct val="90000"/>
                  </a:lnSpc>
                  <a:spcBef>
                    <a:spcPct val="30000"/>
                  </a:spcBef>
                </a:pPr>
                <a:r>
                  <a:rPr lang="en-US" sz="2400" i="1">
                    <a:solidFill>
                      <a:schemeClr val="tx2"/>
                    </a:solidFill>
                    <a:effectLst/>
                    <a:latin typeface="Times New Roman" charset="0"/>
                    <a:cs typeface="Times New Roman" charset="0"/>
                  </a:rPr>
                  <a:t>R</a:t>
                </a:r>
              </a:p>
            </p:txBody>
          </p:sp>
          <p:sp>
            <p:nvSpPr>
              <p:cNvPr id="17" name="Line 25"/>
              <p:cNvSpPr>
                <a:spLocks noChangeShapeType="1"/>
              </p:cNvSpPr>
              <p:nvPr/>
            </p:nvSpPr>
            <p:spPr bwMode="auto">
              <a:xfrm flipH="1">
                <a:off x="4266" y="2824"/>
                <a:ext cx="147" cy="215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 type="triangl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18" name="TextBox 70"/>
              <p:cNvSpPr txBox="1">
                <a:spLocks noChangeArrowheads="1"/>
              </p:cNvSpPr>
              <p:nvPr/>
            </p:nvSpPr>
            <p:spPr bwMode="auto">
              <a:xfrm>
                <a:off x="1779" y="3426"/>
                <a:ext cx="270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2800" i="1">
                    <a:solidFill>
                      <a:srgbClr val="2D6F9E"/>
                    </a:solidFill>
                    <a:effectLst/>
                    <a:latin typeface="Symbol" charset="0"/>
                  </a:rPr>
                  <a:t>w</a:t>
                </a:r>
              </a:p>
            </p:txBody>
          </p:sp>
          <p:sp>
            <p:nvSpPr>
              <p:cNvPr id="19" name="Oval 8"/>
              <p:cNvSpPr>
                <a:spLocks noChangeArrowheads="1"/>
              </p:cNvSpPr>
              <p:nvPr/>
            </p:nvSpPr>
            <p:spPr bwMode="auto">
              <a:xfrm>
                <a:off x="1152" y="2926"/>
                <a:ext cx="1181" cy="371"/>
              </a:xfrm>
              <a:prstGeom prst="ellipse">
                <a:avLst/>
              </a:prstGeom>
              <a:noFill/>
              <a:ln w="57150">
                <a:solidFill>
                  <a:srgbClr val="C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0" name="Arc 19"/>
              <p:cNvSpPr/>
              <p:nvPr/>
            </p:nvSpPr>
            <p:spPr>
              <a:xfrm>
                <a:off x="2133" y="3062"/>
                <a:ext cx="249" cy="201"/>
              </a:xfrm>
              <a:prstGeom prst="arc">
                <a:avLst>
                  <a:gd name="adj1" fmla="val 151922"/>
                  <a:gd name="adj2" fmla="val 4528119"/>
                </a:avLst>
              </a:prstGeom>
              <a:ln>
                <a:solidFill>
                  <a:srgbClr val="2D6F9E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1" name="Arc 20"/>
              <p:cNvSpPr/>
              <p:nvPr/>
            </p:nvSpPr>
            <p:spPr>
              <a:xfrm>
                <a:off x="4324" y="2950"/>
                <a:ext cx="249" cy="200"/>
              </a:xfrm>
              <a:prstGeom prst="arc">
                <a:avLst>
                  <a:gd name="adj1" fmla="val 151922"/>
                  <a:gd name="adj2" fmla="val 4528119"/>
                </a:avLst>
              </a:prstGeom>
              <a:ln>
                <a:solidFill>
                  <a:srgbClr val="2D6F9E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2" name="Arc 21"/>
              <p:cNvSpPr/>
              <p:nvPr/>
            </p:nvSpPr>
            <p:spPr>
              <a:xfrm rot="10800000">
                <a:off x="1099" y="2954"/>
                <a:ext cx="249" cy="200"/>
              </a:xfrm>
              <a:prstGeom prst="arc">
                <a:avLst>
                  <a:gd name="adj1" fmla="val 151922"/>
                  <a:gd name="adj2" fmla="val 4528119"/>
                </a:avLst>
              </a:prstGeom>
              <a:ln>
                <a:solidFill>
                  <a:srgbClr val="2D6F9E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3" name="Arc 22"/>
              <p:cNvSpPr/>
              <p:nvPr/>
            </p:nvSpPr>
            <p:spPr>
              <a:xfrm rot="10800000">
                <a:off x="3934" y="3025"/>
                <a:ext cx="249" cy="201"/>
              </a:xfrm>
              <a:prstGeom prst="arc">
                <a:avLst>
                  <a:gd name="adj1" fmla="val 151922"/>
                  <a:gd name="adj2" fmla="val 4528119"/>
                </a:avLst>
              </a:prstGeom>
              <a:ln>
                <a:solidFill>
                  <a:srgbClr val="2D6F9E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080" y="2600"/>
                <a:ext cx="1176" cy="29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400" dirty="0">
                    <a:solidFill>
                      <a:srgbClr val="339933"/>
                    </a:solidFill>
                    <a:effectLst/>
                    <a:latin typeface="+mn-lt"/>
                    <a:ea typeface="+mn-ea"/>
                    <a:cs typeface="Arial" charset="0"/>
                  </a:rPr>
                  <a:t>Case 2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52" y="2600"/>
                <a:ext cx="1176" cy="29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400" dirty="0">
                    <a:solidFill>
                      <a:srgbClr val="C00000"/>
                    </a:solidFill>
                    <a:effectLst/>
                    <a:latin typeface="+mn-lt"/>
                    <a:ea typeface="+mn-ea"/>
                    <a:cs typeface="Arial" charset="0"/>
                  </a:rPr>
                  <a:t>Case 1</a:t>
                </a:r>
              </a:p>
            </p:txBody>
          </p:sp>
          <p:grpSp>
            <p:nvGrpSpPr>
              <p:cNvPr id="26" name="Group 27"/>
              <p:cNvGrpSpPr>
                <a:grpSpLocks/>
              </p:cNvGrpSpPr>
              <p:nvPr/>
            </p:nvGrpSpPr>
            <p:grpSpPr bwMode="auto">
              <a:xfrm>
                <a:off x="1735" y="2560"/>
                <a:ext cx="1" cy="996"/>
                <a:chOff x="1735" y="2560"/>
                <a:chExt cx="1" cy="996"/>
              </a:xfrm>
            </p:grpSpPr>
            <p:sp>
              <p:nvSpPr>
                <p:cNvPr id="27" name="Line 7"/>
                <p:cNvSpPr>
                  <a:spLocks noChangeShapeType="1"/>
                </p:cNvSpPr>
                <p:nvPr/>
              </p:nvSpPr>
              <p:spPr bwMode="auto">
                <a:xfrm>
                  <a:off x="1736" y="3063"/>
                  <a:ext cx="0" cy="493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ea typeface="+mn-ea"/>
                    <a:cs typeface="+mn-cs"/>
                  </a:endParaRPr>
                </a:p>
              </p:txBody>
            </p:sp>
            <p:sp>
              <p:nvSpPr>
                <p:cNvPr id="28" name="Line 7"/>
                <p:cNvSpPr>
                  <a:spLocks noChangeShapeType="1"/>
                </p:cNvSpPr>
                <p:nvPr/>
              </p:nvSpPr>
              <p:spPr bwMode="auto">
                <a:xfrm>
                  <a:off x="1735" y="2560"/>
                  <a:ext cx="0" cy="493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ea typeface="+mn-ea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85370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66675" y="696913"/>
            <a:ext cx="8742363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defRPr/>
            </a:pPr>
            <a:r>
              <a:rPr lang="en-US" sz="24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 which case does the spinning hoop have the most kinetic energy?</a:t>
            </a:r>
          </a:p>
          <a:p>
            <a:pPr>
              <a:spcBef>
                <a:spcPct val="20000"/>
              </a:spcBef>
              <a:defRPr/>
            </a:pPr>
            <a:r>
              <a:rPr lang="en-US" sz="2400" dirty="0">
                <a:solidFill>
                  <a:srgbClr val="2D6F9E"/>
                </a:solidFill>
                <a:effectLst/>
                <a:latin typeface="+mn-lt"/>
                <a:ea typeface="+mn-ea"/>
                <a:cs typeface="+mn-cs"/>
              </a:rPr>
              <a:t>A) </a:t>
            </a:r>
            <a:r>
              <a:rPr lang="en-US" sz="24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Case 1       </a:t>
            </a:r>
            <a:r>
              <a:rPr lang="en-US" sz="2400" dirty="0">
                <a:solidFill>
                  <a:srgbClr val="2D6F9E"/>
                </a:solidFill>
                <a:effectLst/>
                <a:latin typeface="+mn-lt"/>
                <a:ea typeface="+mn-ea"/>
                <a:cs typeface="+mn-cs"/>
              </a:rPr>
              <a:t>B) </a:t>
            </a:r>
            <a:r>
              <a:rPr lang="en-US" sz="24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Case 2       </a:t>
            </a:r>
            <a:r>
              <a:rPr lang="en-US" sz="2400" dirty="0">
                <a:solidFill>
                  <a:srgbClr val="2D6F9E"/>
                </a:solidFill>
                <a:effectLst/>
                <a:latin typeface="+mn-lt"/>
                <a:ea typeface="+mn-ea"/>
                <a:cs typeface="+mn-cs"/>
              </a:rPr>
              <a:t>C) </a:t>
            </a:r>
            <a:r>
              <a:rPr lang="en-US" sz="24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Same</a:t>
            </a:r>
          </a:p>
        </p:txBody>
      </p:sp>
      <p:sp>
        <p:nvSpPr>
          <p:cNvPr id="6" name="Line 20"/>
          <p:cNvSpPr>
            <a:spLocks noChangeShapeType="1"/>
          </p:cNvSpPr>
          <p:nvPr/>
        </p:nvSpPr>
        <p:spPr bwMode="auto">
          <a:xfrm>
            <a:off x="5702300" y="1663700"/>
            <a:ext cx="3175" cy="2452688"/>
          </a:xfrm>
          <a:prstGeom prst="line">
            <a:avLst/>
          </a:prstGeom>
          <a:noFill/>
          <a:ln w="12700">
            <a:solidFill>
              <a:schemeClr val="bg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7" name="Arc 6"/>
          <p:cNvSpPr/>
          <p:nvPr/>
        </p:nvSpPr>
        <p:spPr>
          <a:xfrm>
            <a:off x="2316163" y="2787650"/>
            <a:ext cx="395287" cy="319088"/>
          </a:xfrm>
          <a:prstGeom prst="arc">
            <a:avLst>
              <a:gd name="adj1" fmla="val 151922"/>
              <a:gd name="adj2" fmla="val 4528119"/>
            </a:avLst>
          </a:prstGeom>
          <a:ln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Arc 7"/>
          <p:cNvSpPr/>
          <p:nvPr/>
        </p:nvSpPr>
        <p:spPr>
          <a:xfrm rot="10800000">
            <a:off x="5175250" y="2728913"/>
            <a:ext cx="395288" cy="319087"/>
          </a:xfrm>
          <a:prstGeom prst="arc">
            <a:avLst>
              <a:gd name="adj1" fmla="val 151922"/>
              <a:gd name="adj2" fmla="val 4528119"/>
            </a:avLst>
          </a:prstGeom>
          <a:ln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0500" y="4637089"/>
            <a:ext cx="8618538" cy="1631216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457200" indent="-457200">
              <a:defRPr sz="2000">
                <a:solidFill>
                  <a:schemeClr val="bg1"/>
                </a:solidFill>
                <a:latin typeface="Arial" pitchFamily="34" charset="0"/>
              </a:defRPr>
            </a:lvl1pPr>
            <a:lvl2pPr marL="838200" indent="-381000"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295400" indent="-381000">
              <a:defRPr sz="2000">
                <a:solidFill>
                  <a:schemeClr val="bg1"/>
                </a:solidFill>
                <a:latin typeface="Arial" pitchFamily="34" charset="0"/>
              </a:defRPr>
            </a:lvl3pPr>
            <a:lvl4pPr marL="1752600" indent="-381000"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209800" indent="-381000"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667000" indent="-381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3124200" indent="-381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581400" indent="-381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4038600" indent="-3810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>
              <a:buFontTx/>
              <a:buAutoNum type="alphaUcParenR"/>
              <a:defRPr/>
            </a:pPr>
            <a:r>
              <a:rPr lang="en-US" dirty="0" smtClean="0">
                <a:solidFill>
                  <a:srgbClr val="000000"/>
                </a:solidFill>
                <a:effectLst/>
                <a:cs typeface="Arial" charset="0"/>
              </a:rPr>
              <a:t>mass </a:t>
            </a:r>
            <a:r>
              <a:rPr lang="en-US" dirty="0">
                <a:solidFill>
                  <a:srgbClr val="000000"/>
                </a:solidFill>
                <a:effectLst/>
                <a:cs typeface="Arial" charset="0"/>
              </a:rPr>
              <a:t>is farther from the center, so there is a higher moment of inertia, having more kinetic energy. </a:t>
            </a:r>
            <a:endParaRPr lang="en-US" dirty="0">
              <a:solidFill>
                <a:srgbClr val="000000"/>
              </a:solidFill>
              <a:cs typeface="Arial" charset="0"/>
            </a:endParaRPr>
          </a:p>
          <a:p>
            <a:pPr>
              <a:buFontTx/>
              <a:buAutoNum type="alphaUcParenR"/>
              <a:defRPr/>
            </a:pPr>
            <a:endParaRPr lang="en-US" dirty="0" smtClean="0">
              <a:solidFill>
                <a:srgbClr val="000000"/>
              </a:solidFill>
              <a:effectLst/>
              <a:cs typeface="Arial" charset="0"/>
            </a:endParaRPr>
          </a:p>
          <a:p>
            <a:pPr marL="0" indent="0">
              <a:defRPr/>
            </a:pPr>
            <a:r>
              <a:rPr lang="en-US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C)  The radius, angular velocities and masses are the same so the inertia is the same which means the kinetic energy is the same for both. </a:t>
            </a:r>
          </a:p>
        </p:txBody>
      </p:sp>
      <p:grpSp>
        <p:nvGrpSpPr>
          <p:cNvPr id="11" name="Group 50"/>
          <p:cNvGrpSpPr>
            <a:grpSpLocks/>
          </p:cNvGrpSpPr>
          <p:nvPr/>
        </p:nvGrpSpPr>
        <p:grpSpPr bwMode="auto">
          <a:xfrm>
            <a:off x="0" y="1495425"/>
            <a:ext cx="6383338" cy="3141663"/>
            <a:chOff x="552" y="2088"/>
            <a:chExt cx="4021" cy="1979"/>
          </a:xfrm>
        </p:grpSpPr>
        <p:sp>
          <p:nvSpPr>
            <p:cNvPr id="12" name="Line 20"/>
            <p:cNvSpPr>
              <a:spLocks noChangeShapeType="1"/>
            </p:cNvSpPr>
            <p:nvPr/>
          </p:nvSpPr>
          <p:spPr bwMode="auto">
            <a:xfrm>
              <a:off x="4264" y="2088"/>
              <a:ext cx="4" cy="181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grpSp>
          <p:nvGrpSpPr>
            <p:cNvPr id="13" name="Group 52"/>
            <p:cNvGrpSpPr>
              <a:grpSpLocks/>
            </p:cNvGrpSpPr>
            <p:nvPr/>
          </p:nvGrpSpPr>
          <p:grpSpPr bwMode="auto">
            <a:xfrm>
              <a:off x="552" y="2427"/>
              <a:ext cx="4021" cy="1640"/>
              <a:chOff x="552" y="2427"/>
              <a:chExt cx="4021" cy="1640"/>
            </a:xfrm>
          </p:grpSpPr>
          <p:sp>
            <p:nvSpPr>
              <p:cNvPr id="14" name="Arc 13"/>
              <p:cNvSpPr/>
              <p:nvPr/>
            </p:nvSpPr>
            <p:spPr>
              <a:xfrm>
                <a:off x="4136" y="3717"/>
                <a:ext cx="249" cy="113"/>
              </a:xfrm>
              <a:prstGeom prst="arc">
                <a:avLst>
                  <a:gd name="adj1" fmla="val 6872245"/>
                  <a:gd name="adj2" fmla="val 2188527"/>
                </a:avLst>
              </a:prstGeom>
              <a:ln>
                <a:solidFill>
                  <a:srgbClr val="2D6F9E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5" name="TextBox 62"/>
              <p:cNvSpPr txBox="1">
                <a:spLocks noChangeArrowheads="1"/>
              </p:cNvSpPr>
              <p:nvPr/>
            </p:nvSpPr>
            <p:spPr bwMode="auto">
              <a:xfrm>
                <a:off x="4303" y="3740"/>
                <a:ext cx="270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2800" i="1">
                    <a:solidFill>
                      <a:srgbClr val="2D6F9E"/>
                    </a:solidFill>
                    <a:effectLst/>
                    <a:latin typeface="Symbol" charset="0"/>
                  </a:rPr>
                  <a:t>w</a:t>
                </a:r>
              </a:p>
            </p:txBody>
          </p:sp>
          <p:sp>
            <p:nvSpPr>
              <p:cNvPr id="16" name="Arc 15"/>
              <p:cNvSpPr/>
              <p:nvPr/>
            </p:nvSpPr>
            <p:spPr>
              <a:xfrm>
                <a:off x="1612" y="3402"/>
                <a:ext cx="249" cy="114"/>
              </a:xfrm>
              <a:prstGeom prst="arc">
                <a:avLst>
                  <a:gd name="adj1" fmla="val 6872245"/>
                  <a:gd name="adj2" fmla="val 2188527"/>
                </a:avLst>
              </a:prstGeom>
              <a:ln>
                <a:solidFill>
                  <a:srgbClr val="2D6F9E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7" name="Line 11"/>
              <p:cNvSpPr>
                <a:spLocks noChangeShapeType="1"/>
              </p:cNvSpPr>
              <p:nvPr/>
            </p:nvSpPr>
            <p:spPr bwMode="auto">
              <a:xfrm flipV="1">
                <a:off x="1751" y="3016"/>
                <a:ext cx="409" cy="100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18" name="Rectangle 12"/>
              <p:cNvSpPr>
                <a:spLocks noChangeArrowheads="1"/>
              </p:cNvSpPr>
              <p:nvPr/>
            </p:nvSpPr>
            <p:spPr bwMode="auto">
              <a:xfrm>
                <a:off x="1877" y="3040"/>
                <a:ext cx="231" cy="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marL="285750" indent="-285750" algn="r">
                  <a:lnSpc>
                    <a:spcPct val="90000"/>
                  </a:lnSpc>
                  <a:spcBef>
                    <a:spcPct val="30000"/>
                  </a:spcBef>
                </a:pPr>
                <a:r>
                  <a:rPr lang="en-US" sz="2400" i="1">
                    <a:solidFill>
                      <a:schemeClr val="tx2"/>
                    </a:solidFill>
                    <a:effectLst/>
                    <a:latin typeface="Times New Roman" charset="0"/>
                    <a:cs typeface="Times New Roman" charset="0"/>
                  </a:rPr>
                  <a:t>R</a:t>
                </a:r>
              </a:p>
            </p:txBody>
          </p:sp>
          <p:sp>
            <p:nvSpPr>
              <p:cNvPr id="19" name="Oval 22"/>
              <p:cNvSpPr>
                <a:spLocks noChangeArrowheads="1"/>
              </p:cNvSpPr>
              <p:nvPr/>
            </p:nvSpPr>
            <p:spPr bwMode="auto">
              <a:xfrm>
                <a:off x="4072" y="2427"/>
                <a:ext cx="371" cy="1181"/>
              </a:xfrm>
              <a:prstGeom prst="ellipse">
                <a:avLst/>
              </a:prstGeom>
              <a:noFill/>
              <a:ln w="57150">
                <a:solidFill>
                  <a:srgbClr val="C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0" name="Rectangle 24"/>
              <p:cNvSpPr>
                <a:spLocks noChangeArrowheads="1"/>
              </p:cNvSpPr>
              <p:nvPr/>
            </p:nvSpPr>
            <p:spPr bwMode="auto">
              <a:xfrm>
                <a:off x="4240" y="2948"/>
                <a:ext cx="231" cy="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marL="285750" indent="-285750" algn="r">
                  <a:lnSpc>
                    <a:spcPct val="90000"/>
                  </a:lnSpc>
                  <a:spcBef>
                    <a:spcPct val="30000"/>
                  </a:spcBef>
                </a:pPr>
                <a:r>
                  <a:rPr lang="en-US" sz="2400" i="1">
                    <a:solidFill>
                      <a:schemeClr val="tx2"/>
                    </a:solidFill>
                    <a:effectLst/>
                    <a:latin typeface="Times New Roman" charset="0"/>
                    <a:cs typeface="Times New Roman" charset="0"/>
                  </a:rPr>
                  <a:t>R</a:t>
                </a:r>
              </a:p>
            </p:txBody>
          </p:sp>
          <p:sp>
            <p:nvSpPr>
              <p:cNvPr id="21" name="Line 25"/>
              <p:cNvSpPr>
                <a:spLocks noChangeShapeType="1"/>
              </p:cNvSpPr>
              <p:nvPr/>
            </p:nvSpPr>
            <p:spPr bwMode="auto">
              <a:xfrm flipH="1">
                <a:off x="4266" y="2824"/>
                <a:ext cx="147" cy="215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 type="triangl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2" name="TextBox 70"/>
              <p:cNvSpPr txBox="1">
                <a:spLocks noChangeArrowheads="1"/>
              </p:cNvSpPr>
              <p:nvPr/>
            </p:nvSpPr>
            <p:spPr bwMode="auto">
              <a:xfrm>
                <a:off x="1779" y="3426"/>
                <a:ext cx="270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2800" i="1">
                    <a:solidFill>
                      <a:srgbClr val="2D6F9E"/>
                    </a:solidFill>
                    <a:effectLst/>
                    <a:latin typeface="Symbol" charset="0"/>
                  </a:rPr>
                  <a:t>w</a:t>
                </a:r>
              </a:p>
            </p:txBody>
          </p:sp>
          <p:sp>
            <p:nvSpPr>
              <p:cNvPr id="23" name="Oval 8"/>
              <p:cNvSpPr>
                <a:spLocks noChangeArrowheads="1"/>
              </p:cNvSpPr>
              <p:nvPr/>
            </p:nvSpPr>
            <p:spPr bwMode="auto">
              <a:xfrm>
                <a:off x="1152" y="2926"/>
                <a:ext cx="1181" cy="371"/>
              </a:xfrm>
              <a:prstGeom prst="ellipse">
                <a:avLst/>
              </a:prstGeom>
              <a:noFill/>
              <a:ln w="57150">
                <a:solidFill>
                  <a:srgbClr val="C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4" name="Arc 23"/>
              <p:cNvSpPr/>
              <p:nvPr/>
            </p:nvSpPr>
            <p:spPr>
              <a:xfrm>
                <a:off x="2133" y="3062"/>
                <a:ext cx="249" cy="201"/>
              </a:xfrm>
              <a:prstGeom prst="arc">
                <a:avLst>
                  <a:gd name="adj1" fmla="val 151922"/>
                  <a:gd name="adj2" fmla="val 4528119"/>
                </a:avLst>
              </a:prstGeom>
              <a:ln>
                <a:solidFill>
                  <a:srgbClr val="2D6F9E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5" name="Arc 24"/>
              <p:cNvSpPr/>
              <p:nvPr/>
            </p:nvSpPr>
            <p:spPr>
              <a:xfrm>
                <a:off x="4324" y="2950"/>
                <a:ext cx="249" cy="200"/>
              </a:xfrm>
              <a:prstGeom prst="arc">
                <a:avLst>
                  <a:gd name="adj1" fmla="val 151922"/>
                  <a:gd name="adj2" fmla="val 4528119"/>
                </a:avLst>
              </a:prstGeom>
              <a:ln>
                <a:solidFill>
                  <a:srgbClr val="2D6F9E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6" name="Arc 25"/>
              <p:cNvSpPr/>
              <p:nvPr/>
            </p:nvSpPr>
            <p:spPr>
              <a:xfrm rot="10800000">
                <a:off x="1099" y="2954"/>
                <a:ext cx="249" cy="200"/>
              </a:xfrm>
              <a:prstGeom prst="arc">
                <a:avLst>
                  <a:gd name="adj1" fmla="val 151922"/>
                  <a:gd name="adj2" fmla="val 4528119"/>
                </a:avLst>
              </a:prstGeom>
              <a:ln>
                <a:solidFill>
                  <a:srgbClr val="2D6F9E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7" name="Arc 26"/>
              <p:cNvSpPr/>
              <p:nvPr/>
            </p:nvSpPr>
            <p:spPr>
              <a:xfrm rot="10800000">
                <a:off x="3934" y="3025"/>
                <a:ext cx="249" cy="201"/>
              </a:xfrm>
              <a:prstGeom prst="arc">
                <a:avLst>
                  <a:gd name="adj1" fmla="val 151922"/>
                  <a:gd name="adj2" fmla="val 4528119"/>
                </a:avLst>
              </a:prstGeom>
              <a:ln>
                <a:solidFill>
                  <a:srgbClr val="2D6F9E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8" name="TextBox 76"/>
              <p:cNvSpPr txBox="1"/>
              <p:nvPr/>
            </p:nvSpPr>
            <p:spPr>
              <a:xfrm>
                <a:off x="3080" y="2600"/>
                <a:ext cx="1176" cy="28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400" dirty="0">
                    <a:solidFill>
                      <a:srgbClr val="339933"/>
                    </a:solidFill>
                    <a:effectLst/>
                    <a:latin typeface="+mn-lt"/>
                    <a:ea typeface="+mn-ea"/>
                    <a:cs typeface="Arial" charset="0"/>
                  </a:rPr>
                  <a:t>Case 2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52" y="2600"/>
                <a:ext cx="1176" cy="28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400" dirty="0">
                    <a:solidFill>
                      <a:srgbClr val="C00000"/>
                    </a:solidFill>
                    <a:effectLst/>
                    <a:latin typeface="+mn-lt"/>
                    <a:ea typeface="+mn-ea"/>
                    <a:cs typeface="Arial" charset="0"/>
                  </a:rPr>
                  <a:t>Case 1</a:t>
                </a:r>
              </a:p>
            </p:txBody>
          </p:sp>
          <p:grpSp>
            <p:nvGrpSpPr>
              <p:cNvPr id="30" name="Group 69"/>
              <p:cNvGrpSpPr>
                <a:grpSpLocks/>
              </p:cNvGrpSpPr>
              <p:nvPr/>
            </p:nvGrpSpPr>
            <p:grpSpPr bwMode="auto">
              <a:xfrm>
                <a:off x="1735" y="2560"/>
                <a:ext cx="1" cy="996"/>
                <a:chOff x="1735" y="2560"/>
                <a:chExt cx="1" cy="996"/>
              </a:xfrm>
            </p:grpSpPr>
            <p:sp>
              <p:nvSpPr>
                <p:cNvPr id="31" name="Line 7"/>
                <p:cNvSpPr>
                  <a:spLocks noChangeShapeType="1"/>
                </p:cNvSpPr>
                <p:nvPr/>
              </p:nvSpPr>
              <p:spPr bwMode="auto">
                <a:xfrm>
                  <a:off x="1736" y="3063"/>
                  <a:ext cx="0" cy="493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ea typeface="+mn-ea"/>
                    <a:cs typeface="+mn-cs"/>
                  </a:endParaRPr>
                </a:p>
              </p:txBody>
            </p:sp>
            <p:sp>
              <p:nvSpPr>
                <p:cNvPr id="32" name="Line 7"/>
                <p:cNvSpPr>
                  <a:spLocks noChangeShapeType="1"/>
                </p:cNvSpPr>
                <p:nvPr/>
              </p:nvSpPr>
              <p:spPr bwMode="auto">
                <a:xfrm>
                  <a:off x="1735" y="2560"/>
                  <a:ext cx="0" cy="493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ea typeface="+mn-ea"/>
                    <a:cs typeface="+mn-cs"/>
                  </a:endParaRPr>
                </a:p>
              </p:txBody>
            </p:sp>
          </p:grpSp>
        </p:grpSp>
      </p:grpSp>
      <p:graphicFrame>
        <p:nvGraphicFramePr>
          <p:cNvPr id="33" name="Object 29"/>
          <p:cNvGraphicFramePr>
            <a:graphicFrameLocks noChangeAspect="1"/>
          </p:cNvGraphicFramePr>
          <p:nvPr/>
        </p:nvGraphicFramePr>
        <p:xfrm>
          <a:off x="3459163" y="3098800"/>
          <a:ext cx="1482725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9" name="Equation" r:id="rId3" imgW="660113" imgH="393529" progId="Equation.3">
                  <p:embed/>
                </p:oleObj>
              </mc:Choice>
              <mc:Fallback>
                <p:oleObj name="Equation" r:id="rId3" imgW="66011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9163" y="3098800"/>
                        <a:ext cx="1482725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33"/>
          <p:cNvSpPr>
            <a:spLocks noGrp="1" noChangeArrowheads="1"/>
          </p:cNvSpPr>
          <p:nvPr>
            <p:ph type="title"/>
          </p:nvPr>
        </p:nvSpPr>
        <p:spPr>
          <a:xfrm>
            <a:off x="457200" y="95810"/>
            <a:ext cx="8229600" cy="455780"/>
          </a:xfrm>
        </p:spPr>
        <p:txBody>
          <a:bodyPr/>
          <a:lstStyle/>
          <a:p>
            <a:r>
              <a:rPr lang="en-US" dirty="0" smtClean="0">
                <a:latin typeface="Trebuchet MS" charset="0"/>
                <a:cs typeface="Arial" charset="0"/>
              </a:rPr>
              <a:t>Checkpoint 3</a:t>
            </a:r>
            <a:endParaRPr lang="en-US" dirty="0">
              <a:latin typeface="Trebuchet MS" charset="0"/>
              <a:cs typeface="Arial" charset="0"/>
            </a:endParaRPr>
          </a:p>
        </p:txBody>
      </p:sp>
      <p:pic>
        <p:nvPicPr>
          <p:cNvPr id="35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238" y="1450975"/>
            <a:ext cx="231616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Rectangle 35"/>
          <p:cNvSpPr/>
          <p:nvPr/>
        </p:nvSpPr>
        <p:spPr>
          <a:xfrm>
            <a:off x="190500" y="4637089"/>
            <a:ext cx="8724900" cy="855661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385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Energy Conservation with rotation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err="1">
                <a:latin typeface="Calibri" charset="0"/>
                <a:cs typeface="Arial" charset="0"/>
              </a:rPr>
              <a:t>E</a:t>
            </a:r>
            <a:r>
              <a:rPr lang="en-US" baseline="-25000" dirty="0" err="1">
                <a:latin typeface="Calibri" charset="0"/>
                <a:cs typeface="Arial" charset="0"/>
              </a:rPr>
              <a:t>o</a:t>
            </a:r>
            <a:r>
              <a:rPr lang="en-US" dirty="0">
                <a:latin typeface="Calibri" charset="0"/>
                <a:cs typeface="Arial" charset="0"/>
              </a:rPr>
              <a:t> = </a:t>
            </a:r>
            <a:r>
              <a:rPr lang="en-US" dirty="0" err="1">
                <a:latin typeface="Calibri" charset="0"/>
                <a:cs typeface="Arial" charset="0"/>
              </a:rPr>
              <a:t>E</a:t>
            </a:r>
            <a:r>
              <a:rPr lang="en-US" baseline="-25000" dirty="0" err="1">
                <a:latin typeface="Calibri" charset="0"/>
                <a:cs typeface="Arial" charset="0"/>
              </a:rPr>
              <a:t>f</a:t>
            </a:r>
            <a:r>
              <a:rPr lang="en-US" dirty="0">
                <a:latin typeface="Calibri" charset="0"/>
                <a:cs typeface="Arial" charset="0"/>
              </a:rPr>
              <a:t>  </a:t>
            </a:r>
          </a:p>
          <a:p>
            <a:pPr algn="ctr"/>
            <a:r>
              <a:rPr lang="en-US" dirty="0">
                <a:latin typeface="Calibri" charset="0"/>
                <a:cs typeface="Arial" charset="0"/>
              </a:rPr>
              <a:t>Plug in different types of energy at each location.     </a:t>
            </a:r>
          </a:p>
          <a:p>
            <a:pPr algn="ctr"/>
            <a:endParaRPr lang="en-US" dirty="0">
              <a:latin typeface="Calibri" charset="0"/>
              <a:cs typeface="Arial" charset="0"/>
            </a:endParaRPr>
          </a:p>
          <a:p>
            <a:pPr algn="ctr"/>
            <a:r>
              <a:rPr lang="en-US" dirty="0">
                <a:latin typeface="Calibri" charset="0"/>
                <a:cs typeface="Arial" charset="0"/>
              </a:rPr>
              <a:t>Only difference:</a:t>
            </a:r>
          </a:p>
          <a:p>
            <a:pPr algn="ctr"/>
            <a:r>
              <a:rPr lang="en-US" dirty="0">
                <a:latin typeface="Calibri" charset="0"/>
                <a:cs typeface="Arial" charset="0"/>
              </a:rPr>
              <a:t> two different types of kinetic energy.</a:t>
            </a:r>
          </a:p>
          <a:p>
            <a:pPr algn="ctr"/>
            <a:endParaRPr lang="en-US" dirty="0">
              <a:latin typeface="Calibri" charset="0"/>
              <a:cs typeface="Arial" charset="0"/>
            </a:endParaRPr>
          </a:p>
          <a:p>
            <a:pPr algn="ctr"/>
            <a:r>
              <a:rPr lang="en-US" dirty="0">
                <a:latin typeface="Calibri" charset="0"/>
                <a:cs typeface="Arial" charset="0"/>
              </a:rPr>
              <a:t> translational  </a:t>
            </a:r>
            <a:r>
              <a:rPr lang="en-US" dirty="0" err="1">
                <a:latin typeface="Calibri" charset="0"/>
                <a:cs typeface="Arial" charset="0"/>
              </a:rPr>
              <a:t>K</a:t>
            </a:r>
            <a:r>
              <a:rPr lang="en-US" baseline="-25000" dirty="0" err="1">
                <a:latin typeface="Calibri" charset="0"/>
                <a:cs typeface="Arial" charset="0"/>
              </a:rPr>
              <a:t>t</a:t>
            </a:r>
            <a:r>
              <a:rPr lang="en-US" dirty="0">
                <a:latin typeface="Calibri" charset="0"/>
                <a:cs typeface="Arial" charset="0"/>
              </a:rPr>
              <a:t> = ½ mv</a:t>
            </a:r>
            <a:r>
              <a:rPr lang="en-US" baseline="30000" dirty="0">
                <a:latin typeface="Calibri" charset="0"/>
                <a:cs typeface="Arial" charset="0"/>
              </a:rPr>
              <a:t>2</a:t>
            </a:r>
            <a:endParaRPr lang="en-US" dirty="0">
              <a:latin typeface="Calibri" charset="0"/>
              <a:cs typeface="Arial" charset="0"/>
            </a:endParaRPr>
          </a:p>
          <a:p>
            <a:pPr algn="ctr"/>
            <a:r>
              <a:rPr lang="en-US" dirty="0">
                <a:latin typeface="Calibri" charset="0"/>
                <a:cs typeface="Arial" charset="0"/>
              </a:rPr>
              <a:t> rotational K</a:t>
            </a:r>
            <a:r>
              <a:rPr lang="en-US" baseline="-25000" dirty="0">
                <a:latin typeface="Calibri" charset="0"/>
                <a:cs typeface="Arial" charset="0"/>
              </a:rPr>
              <a:t>r</a:t>
            </a:r>
            <a:r>
              <a:rPr lang="en-US" dirty="0">
                <a:latin typeface="Calibri" charset="0"/>
                <a:cs typeface="Arial" charset="0"/>
              </a:rPr>
              <a:t> = ½ I ω</a:t>
            </a:r>
            <a:r>
              <a:rPr lang="en-US" baseline="30000" dirty="0">
                <a:latin typeface="Calibri" charset="0"/>
                <a:cs typeface="Arial" charset="0"/>
              </a:rPr>
              <a:t>2</a:t>
            </a:r>
            <a:r>
              <a:rPr lang="en-US" dirty="0">
                <a:latin typeface="Calibri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1221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dirty="0" smtClean="0"/>
              <a:t>Which </a:t>
            </a:r>
            <a:r>
              <a:rPr lang="en-US" sz="2800" dirty="0"/>
              <a:t>of the following will decrease the rotational kinetic energy of the rod by the greatest amount</a:t>
            </a:r>
            <a:r>
              <a:rPr lang="en-US" sz="2800" dirty="0" smtClean="0"/>
              <a:t>?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A. Decreasing </a:t>
            </a:r>
            <a:r>
              <a:rPr lang="en-US" sz="2800" dirty="0"/>
              <a:t>the mass of the rod by one fourth, while </a:t>
            </a:r>
            <a:r>
              <a:rPr lang="en-US" sz="2800" dirty="0" smtClean="0"/>
              <a:t>	maintaining </a:t>
            </a:r>
            <a:r>
              <a:rPr lang="en-US" sz="2800" dirty="0"/>
              <a:t>its length.</a:t>
            </a:r>
          </a:p>
          <a:p>
            <a:pPr marL="0" indent="0">
              <a:buNone/>
            </a:pPr>
            <a:r>
              <a:rPr lang="en-US" sz="2800" dirty="0" smtClean="0"/>
              <a:t>B. Decreasing </a:t>
            </a:r>
            <a:r>
              <a:rPr lang="en-US" sz="2800" dirty="0"/>
              <a:t>the length of the rod by one half, while </a:t>
            </a:r>
            <a:r>
              <a:rPr lang="en-US" sz="2800" dirty="0" smtClean="0"/>
              <a:t>	maintaining </a:t>
            </a:r>
            <a:r>
              <a:rPr lang="en-US" sz="2800" dirty="0"/>
              <a:t>its mass.</a:t>
            </a:r>
          </a:p>
          <a:p>
            <a:pPr marL="0" indent="0">
              <a:buNone/>
            </a:pPr>
            <a:r>
              <a:rPr lang="en-US" sz="2800" dirty="0" smtClean="0"/>
              <a:t>C. Decreasing </a:t>
            </a:r>
            <a:r>
              <a:rPr lang="en-US" sz="2800" dirty="0"/>
              <a:t>the angular speed of the bar by one half.</a:t>
            </a:r>
          </a:p>
          <a:p>
            <a:pPr marL="0" indent="0">
              <a:buNone/>
            </a:pPr>
            <a:r>
              <a:rPr lang="en-US" sz="2800" dirty="0" smtClean="0"/>
              <a:t>D. Each </a:t>
            </a:r>
            <a:r>
              <a:rPr lang="en-US" sz="2800" dirty="0"/>
              <a:t>of the above scenarios will decrease the rotational </a:t>
            </a:r>
            <a:r>
              <a:rPr lang="en-US" sz="2800" dirty="0" smtClean="0"/>
              <a:t>      	kinetic </a:t>
            </a:r>
            <a:r>
              <a:rPr lang="en-US" sz="2800" dirty="0"/>
              <a:t>energy by the same amount.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558" y="1584641"/>
            <a:ext cx="4010087" cy="15722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3621" y="1507566"/>
            <a:ext cx="2197699" cy="164933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7200" y="4995333"/>
            <a:ext cx="8037689" cy="733778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67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hoop, a solid disk, and a solid sphere, all with the same mass and the same radius, are set rolling without slipping up an incline, all with the same initial kinetic energy.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3792437"/>
            <a:ext cx="7924800" cy="2423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220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you asked about: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Insert </a:t>
            </a:r>
            <a:r>
              <a:rPr lang="en-US" dirty="0"/>
              <a:t>s</a:t>
            </a:r>
            <a:r>
              <a:rPr lang="en-US" dirty="0" smtClean="0"/>
              <a:t>tudent comments from the “lecture thoughts” checkpoint question here!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000" dirty="0" smtClean="0"/>
              <a:t>Add slides that answer specific student comments as needed.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94562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4a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goes furthest up the incline?</a:t>
            </a:r>
            <a:endParaRPr lang="en-US" dirty="0" smtClean="0"/>
          </a:p>
          <a:p>
            <a:pPr lvl="1"/>
            <a:r>
              <a:rPr lang="en-US" dirty="0" smtClean="0"/>
              <a:t>Hoop</a:t>
            </a:r>
          </a:p>
          <a:p>
            <a:pPr lvl="1"/>
            <a:r>
              <a:rPr lang="en-US" dirty="0" smtClean="0"/>
              <a:t>Solid Disk</a:t>
            </a:r>
          </a:p>
          <a:p>
            <a:pPr lvl="1"/>
            <a:r>
              <a:rPr lang="en-US" dirty="0" smtClean="0"/>
              <a:t>Solid Sphere</a:t>
            </a:r>
          </a:p>
          <a:p>
            <a:pPr lvl="1"/>
            <a:r>
              <a:rPr lang="en-US" dirty="0" smtClean="0"/>
              <a:t>All roll to the same height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3792437"/>
            <a:ext cx="7924800" cy="242309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61999" y="3079750"/>
            <a:ext cx="4750111" cy="447425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218890" y="1751747"/>
            <a:ext cx="36215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Initial Energy = Final Energy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23000" y="2213412"/>
            <a:ext cx="5421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K</a:t>
            </a:r>
            <a:r>
              <a:rPr lang="en-US" sz="3200" baseline="-25000" dirty="0" err="1" smtClean="0"/>
              <a:t>o</a:t>
            </a:r>
            <a:endParaRPr lang="en-US" sz="3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765135" y="2213412"/>
            <a:ext cx="83869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= </a:t>
            </a:r>
            <a:r>
              <a:rPr lang="en-US" sz="3200" dirty="0" err="1"/>
              <a:t>U</a:t>
            </a:r>
            <a:r>
              <a:rPr lang="en-US" sz="3200" baseline="-25000" dirty="0" err="1" smtClean="0"/>
              <a:t>f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6817110" y="2866853"/>
            <a:ext cx="246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Same </a:t>
            </a:r>
            <a:r>
              <a:rPr lang="en-US" sz="3200" dirty="0" err="1" smtClean="0"/>
              <a:t>K</a:t>
            </a:r>
            <a:r>
              <a:rPr lang="en-US" sz="3200" baseline="-25000" dirty="0" err="1" smtClean="0"/>
              <a:t>o</a:t>
            </a:r>
            <a:endParaRPr lang="en-US" sz="3200" baseline="-25000" dirty="0" smtClean="0"/>
          </a:p>
          <a:p>
            <a:r>
              <a:rPr lang="en-US" sz="3200" dirty="0" smtClean="0"/>
              <a:t>Same </a:t>
            </a:r>
            <a:r>
              <a:rPr lang="en-US" sz="3200" dirty="0" err="1" smtClean="0"/>
              <a:t>U</a:t>
            </a:r>
            <a:r>
              <a:rPr lang="en-US" sz="3200" baseline="-25000" dirty="0" err="1" smtClean="0"/>
              <a:t>f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337437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4b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same three objects as in the previous question are set rolling without slipping up an incline, all with the same initial linear speed. Which goes farthest up the incline?</a:t>
            </a:r>
          </a:p>
          <a:p>
            <a:pPr lvl="1"/>
            <a:r>
              <a:rPr lang="en-US" dirty="0" smtClean="0"/>
              <a:t>Hoop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Student Logic</a:t>
            </a:r>
          </a:p>
          <a:p>
            <a:pPr lvl="1"/>
            <a:r>
              <a:rPr lang="en-US" dirty="0" smtClean="0"/>
              <a:t>Solid Disk</a:t>
            </a:r>
          </a:p>
          <a:p>
            <a:pPr lvl="2"/>
            <a:r>
              <a:rPr lang="en-US" dirty="0" smtClean="0"/>
              <a:t>Student Logic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Solid Sphere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Student Logic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4733" y="2368343"/>
            <a:ext cx="2197699" cy="16493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60778" y="2173111"/>
            <a:ext cx="2483555" cy="804333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217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7"/>
          <p:cNvSpPr>
            <a:spLocks noGrp="1"/>
          </p:cNvSpPr>
          <p:nvPr>
            <p:ph type="title" idx="4294967295"/>
          </p:nvPr>
        </p:nvSpPr>
        <p:spPr>
          <a:xfrm>
            <a:off x="457200" y="95810"/>
            <a:ext cx="8229600" cy="45578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rebuchet MS" charset="0"/>
                <a:cs typeface="Arial" charset="0"/>
              </a:rPr>
              <a:t>Lets Check our Logic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4533900" y="3881438"/>
            <a:ext cx="3048000" cy="1295400"/>
          </a:xfrm>
          <a:prstGeom prst="rtTriangle">
            <a:avLst/>
          </a:prstGeom>
          <a:gradFill rotWithShape="1">
            <a:gsLst>
              <a:gs pos="0">
                <a:srgbClr val="595959"/>
              </a:gs>
              <a:gs pos="100000">
                <a:srgbClr val="C0C0C0">
                  <a:alpha val="25000"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Right">
              <a:rot lat="21299991" lon="300000" rev="0"/>
            </a:camera>
            <a:lightRig rig="legacyFlat3" dir="b"/>
          </a:scene3d>
          <a:sp3d extrusionH="34655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en-US">
              <a:effectLst/>
              <a:ea typeface="+mn-ea"/>
              <a:cs typeface="+mn-cs"/>
            </a:endParaRPr>
          </a:p>
        </p:txBody>
      </p:sp>
      <p:sp>
        <p:nvSpPr>
          <p:cNvPr id="6" name="Oval 21"/>
          <p:cNvSpPr>
            <a:spLocks noChangeArrowheads="1"/>
          </p:cNvSpPr>
          <p:nvPr/>
        </p:nvSpPr>
        <p:spPr bwMode="auto">
          <a:xfrm>
            <a:off x="4762500" y="3195638"/>
            <a:ext cx="685800" cy="685800"/>
          </a:xfrm>
          <a:prstGeom prst="ellipse">
            <a:avLst/>
          </a:prstGeom>
          <a:solidFill>
            <a:srgbClr val="FFA521"/>
          </a:solidFill>
          <a:ln w="9525">
            <a:round/>
            <a:headEnd/>
            <a:tailEnd/>
          </a:ln>
          <a:scene3d>
            <a:camera prst="legacyObliqueTopRight">
              <a:rot lat="0" lon="1200000" rev="0"/>
            </a:camera>
            <a:lightRig rig="legacyFlat4" dir="b"/>
          </a:scene3d>
          <a:sp3d extrusionH="608000" prstMaterial="legacyMatte">
            <a:bevelT w="13500" h="13500" prst="angle"/>
            <a:bevelB w="13500" h="13500" prst="angle"/>
            <a:extrusionClr>
              <a:srgbClr val="FFA52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en-US">
              <a:ln>
                <a:solidFill>
                  <a:srgbClr val="2D6F9E"/>
                </a:solidFill>
              </a:ln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" y="825500"/>
            <a:ext cx="836930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rPr>
              <a:t>A cylinder and a hoop have the same mass and radius. They are released at the same time and roll down a ramp without slipping. </a:t>
            </a:r>
            <a:r>
              <a:rPr lang="en-US" sz="2400" dirty="0"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rPr>
              <a:t>Which </a:t>
            </a:r>
            <a:r>
              <a:rPr lang="en-US" sz="24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rPr>
              <a:t>object will have the highest translation velocity at the bottom of the ramp and effectively “win the race”? </a:t>
            </a:r>
            <a:endParaRPr lang="en-US" sz="2400" dirty="0">
              <a:solidFill>
                <a:schemeClr val="tx2"/>
              </a:solidFill>
              <a:effectLst/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 rot="1603058">
            <a:off x="5753100" y="2662238"/>
            <a:ext cx="685800" cy="609600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w 21600"/>
              <a:gd name="T9" fmla="*/ 0 h 21600"/>
              <a:gd name="T10" fmla="*/ 0 w 21600"/>
              <a:gd name="T11" fmla="*/ 0 h 21600"/>
              <a:gd name="T12" fmla="*/ 0 w 21600"/>
              <a:gd name="T13" fmla="*/ 0 h 21600"/>
              <a:gd name="T14" fmla="*/ 0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50 w 21600"/>
              <a:gd name="T25" fmla="*/ 3150 h 21600"/>
              <a:gd name="T26" fmla="*/ 18450 w 21600"/>
              <a:gd name="T27" fmla="*/ 1845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45" y="10800"/>
                </a:moveTo>
                <a:cubicBezTo>
                  <a:pt x="245" y="16629"/>
                  <a:pt x="4971" y="21355"/>
                  <a:pt x="10800" y="21355"/>
                </a:cubicBezTo>
                <a:cubicBezTo>
                  <a:pt x="16629" y="21355"/>
                  <a:pt x="21355" y="16629"/>
                  <a:pt x="21355" y="10800"/>
                </a:cubicBezTo>
                <a:cubicBezTo>
                  <a:pt x="21355" y="4971"/>
                  <a:pt x="16629" y="245"/>
                  <a:pt x="10800" y="245"/>
                </a:cubicBezTo>
                <a:cubicBezTo>
                  <a:pt x="4971" y="245"/>
                  <a:pt x="245" y="4971"/>
                  <a:pt x="245" y="10800"/>
                </a:cubicBezTo>
                <a:close/>
              </a:path>
            </a:pathLst>
          </a:custGeom>
          <a:solidFill>
            <a:srgbClr val="FF9900">
              <a:alpha val="50195"/>
            </a:srgbClr>
          </a:solidFill>
          <a:ln w="9525">
            <a:round/>
            <a:headEnd/>
            <a:tailEnd/>
          </a:ln>
          <a:scene3d>
            <a:camera prst="legacyObliqueTopRight">
              <a:rot lat="0" lon="899995" rev="0"/>
            </a:camera>
            <a:lightRig rig="legacyFlat4" dir="b"/>
          </a:scene3d>
          <a:sp3d extrusionH="2778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9" name="TPAnswers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6700" y="2463800"/>
            <a:ext cx="404018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92500" lnSpcReduction="10000"/>
          </a:bodyPr>
          <a:lstStyle/>
          <a:p>
            <a:pPr marL="346075" indent="-346075" eaLnBrk="1" hangingPunct="1">
              <a:spcBef>
                <a:spcPct val="20000"/>
              </a:spcBef>
              <a:buSzPct val="50000"/>
              <a:defRPr/>
            </a:pPr>
            <a:r>
              <a:rPr lang="en-US" sz="3000" kern="0" dirty="0">
                <a:solidFill>
                  <a:srgbClr val="2D6F9E"/>
                </a:solidFill>
                <a:effectLst/>
                <a:latin typeface="+mn-lt"/>
                <a:ea typeface="+mn-ea"/>
                <a:cs typeface="+mn-cs"/>
              </a:rPr>
              <a:t>A)  </a:t>
            </a:r>
            <a:r>
              <a:rPr lang="en-US" sz="3000" kern="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Cylinder</a:t>
            </a:r>
          </a:p>
          <a:p>
            <a:pPr marL="346075" indent="-346075" eaLnBrk="1" hangingPunct="1">
              <a:spcBef>
                <a:spcPct val="20000"/>
              </a:spcBef>
              <a:buSzPct val="50000"/>
              <a:defRPr/>
            </a:pPr>
            <a:r>
              <a:rPr lang="en-US" sz="3000" kern="0" dirty="0">
                <a:solidFill>
                  <a:srgbClr val="2D6F9E"/>
                </a:solidFill>
                <a:effectLst/>
                <a:latin typeface="+mn-lt"/>
                <a:ea typeface="+mn-ea"/>
                <a:cs typeface="+mn-cs"/>
              </a:rPr>
              <a:t>B)  </a:t>
            </a:r>
            <a:r>
              <a:rPr lang="en-US" sz="3000" kern="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Hoop</a:t>
            </a:r>
          </a:p>
          <a:p>
            <a:pPr marL="346075" indent="-346075" eaLnBrk="1" hangingPunct="1">
              <a:spcBef>
                <a:spcPct val="20000"/>
              </a:spcBef>
              <a:buSzPct val="50000"/>
              <a:defRPr/>
            </a:pPr>
            <a:r>
              <a:rPr lang="en-US" sz="3000" kern="0" dirty="0">
                <a:solidFill>
                  <a:srgbClr val="2D6F9E"/>
                </a:solidFill>
                <a:effectLst/>
                <a:latin typeface="+mn-lt"/>
                <a:ea typeface="+mn-ea"/>
                <a:cs typeface="+mn-cs"/>
              </a:rPr>
              <a:t>C)  </a:t>
            </a:r>
            <a:r>
              <a:rPr lang="en-US" sz="3000" kern="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Both </a:t>
            </a:r>
            <a:r>
              <a:rPr lang="en-US" sz="3000" kern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have the same final velocity</a:t>
            </a:r>
            <a:endParaRPr lang="en-US" sz="3000" kern="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66700" y="2540614"/>
            <a:ext cx="1962856" cy="436830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122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PAnswers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276225" y="3221038"/>
            <a:ext cx="3668713" cy="190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71550" indent="-514350" algn="l" defTabSz="4572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6075" indent="-346075">
              <a:buFontTx/>
              <a:buNone/>
            </a:pPr>
            <a:r>
              <a:rPr lang="en-US" sz="2600" dirty="0" smtClean="0">
                <a:solidFill>
                  <a:srgbClr val="2D6F9E"/>
                </a:solidFill>
                <a:latin typeface="Calibri" charset="0"/>
                <a:cs typeface="Arial" charset="0"/>
              </a:rPr>
              <a:t>A) </a:t>
            </a:r>
            <a:r>
              <a:rPr lang="en-US" sz="2600" dirty="0" smtClean="0">
                <a:latin typeface="Calibri" charset="0"/>
                <a:cs typeface="Arial" charset="0"/>
              </a:rPr>
              <a:t>Small cylinder</a:t>
            </a:r>
          </a:p>
          <a:p>
            <a:pPr marL="346075" indent="-346075">
              <a:buFontTx/>
              <a:buNone/>
            </a:pPr>
            <a:r>
              <a:rPr lang="en-US" sz="2600" dirty="0" smtClean="0">
                <a:solidFill>
                  <a:srgbClr val="2D6F9E"/>
                </a:solidFill>
                <a:latin typeface="Calibri" charset="0"/>
                <a:cs typeface="Arial" charset="0"/>
              </a:rPr>
              <a:t>B) </a:t>
            </a:r>
            <a:r>
              <a:rPr lang="en-US" sz="2600" dirty="0" smtClean="0">
                <a:latin typeface="Calibri" charset="0"/>
                <a:cs typeface="Arial" charset="0"/>
              </a:rPr>
              <a:t>Large cylinder</a:t>
            </a:r>
          </a:p>
          <a:p>
            <a:pPr marL="346075" indent="-346075">
              <a:buFontTx/>
              <a:buNone/>
            </a:pPr>
            <a:r>
              <a:rPr lang="en-US" sz="2600" dirty="0" smtClean="0">
                <a:solidFill>
                  <a:srgbClr val="2D6F9E"/>
                </a:solidFill>
                <a:latin typeface="Calibri" charset="0"/>
                <a:cs typeface="Arial" charset="0"/>
              </a:rPr>
              <a:t>C) </a:t>
            </a:r>
            <a:r>
              <a:rPr lang="en-US" sz="2600" dirty="0" smtClean="0">
                <a:latin typeface="Calibri" charset="0"/>
                <a:cs typeface="Arial" charset="0"/>
              </a:rPr>
              <a:t>Both reach the bottom at the same time</a:t>
            </a:r>
            <a:endParaRPr lang="en-US" sz="2600" dirty="0">
              <a:latin typeface="Calibri" charset="0"/>
              <a:cs typeface="Arial" charset="0"/>
            </a:endParaRPr>
          </a:p>
        </p:txBody>
      </p: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4205288" y="2794000"/>
            <a:ext cx="3048000" cy="2286000"/>
            <a:chOff x="1536" y="1584"/>
            <a:chExt cx="1920" cy="1440"/>
          </a:xfrm>
        </p:grpSpPr>
        <p:sp>
          <p:nvSpPr>
            <p:cNvPr id="7" name="AutoShape 8"/>
            <p:cNvSpPr>
              <a:spLocks noChangeArrowheads="1"/>
            </p:cNvSpPr>
            <p:nvPr/>
          </p:nvSpPr>
          <p:spPr bwMode="auto">
            <a:xfrm>
              <a:off x="1536" y="2208"/>
              <a:ext cx="1920" cy="816"/>
            </a:xfrm>
            <a:prstGeom prst="rtTriangl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>
                    <a:alpha val="25000"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ObliqueTopRight">
                <a:rot lat="21299991" lon="300000" rev="0"/>
              </a:camera>
              <a:lightRig rig="legacyFlat3" dir="b"/>
            </a:scene3d>
            <a:sp3d extrusionH="3465500" prstMaterial="legacyMatte">
              <a:bevelT w="13500" h="13500" prst="angle"/>
              <a:bevelB w="13500" h="13500" prst="angle"/>
              <a:extrusionClr>
                <a:srgbClr val="C0C0C0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8" name="Oval 22"/>
            <p:cNvSpPr>
              <a:spLocks noChangeArrowheads="1"/>
            </p:cNvSpPr>
            <p:nvPr/>
          </p:nvSpPr>
          <p:spPr bwMode="auto">
            <a:xfrm>
              <a:off x="2112" y="1584"/>
              <a:ext cx="432" cy="432"/>
            </a:xfrm>
            <a:prstGeom prst="ellipse">
              <a:avLst/>
            </a:prstGeom>
            <a:solidFill>
              <a:srgbClr val="FFA521"/>
            </a:solidFill>
            <a:ln w="9525">
              <a:round/>
              <a:headEnd/>
              <a:tailEnd/>
            </a:ln>
            <a:scene3d>
              <a:camera prst="legacyObliqueTopRight">
                <a:rot lat="0" lon="1200000" rev="0"/>
              </a:camera>
              <a:lightRig rig="legacyFlat4" dir="b"/>
            </a:scene3d>
            <a:sp3d extrusionH="608000" prstMaterial="legacyMatte">
              <a:bevelT w="13500" h="13500" prst="angle"/>
              <a:bevelB w="13500" h="13500" prst="angle"/>
              <a:extrusionClr>
                <a:srgbClr val="FFA52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9" name="Oval 23"/>
            <p:cNvSpPr>
              <a:spLocks noChangeArrowheads="1"/>
            </p:cNvSpPr>
            <p:nvPr/>
          </p:nvSpPr>
          <p:spPr bwMode="auto">
            <a:xfrm>
              <a:off x="1776" y="1968"/>
              <a:ext cx="240" cy="240"/>
            </a:xfrm>
            <a:prstGeom prst="ellipse">
              <a:avLst/>
            </a:prstGeom>
            <a:solidFill>
              <a:srgbClr val="FFA521"/>
            </a:solidFill>
            <a:ln w="9525">
              <a:round/>
              <a:headEnd/>
              <a:tailEnd/>
            </a:ln>
            <a:scene3d>
              <a:camera prst="legacyObliqueTopRight">
                <a:rot lat="0" lon="1200000" rev="0"/>
              </a:camera>
              <a:lightRig rig="legacyFlat4" dir="b"/>
            </a:scene3d>
            <a:sp3d extrusionH="277800" prstMaterial="legacyMatte">
              <a:bevelT w="13500" h="13500" prst="angle"/>
              <a:bevelB w="13500" h="13500" prst="angle"/>
              <a:extrusionClr>
                <a:srgbClr val="FFA52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</p:grpSp>
      <p:sp>
        <p:nvSpPr>
          <p:cNvPr id="10" name="TPQuestion"/>
          <p:cNvSpPr txBox="1">
            <a:spLocks noChangeArrowheads="1"/>
          </p:cNvSpPr>
          <p:nvPr/>
        </p:nvSpPr>
        <p:spPr bwMode="auto">
          <a:xfrm>
            <a:off x="115888" y="1690158"/>
            <a:ext cx="873283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US" sz="2600" kern="0" dirty="0" smtClean="0">
                <a:solidFill>
                  <a:schemeClr val="tx2"/>
                </a:solidFill>
                <a:ea typeface="+mj-ea"/>
                <a:cs typeface="+mj-cs"/>
              </a:rPr>
              <a:t>What about a small cylinder </a:t>
            </a:r>
            <a:r>
              <a:rPr lang="en-US" sz="2600" kern="0" dirty="0" err="1" smtClean="0">
                <a:solidFill>
                  <a:schemeClr val="tx2"/>
                </a:solidFill>
                <a:ea typeface="+mj-ea"/>
                <a:cs typeface="+mj-cs"/>
              </a:rPr>
              <a:t>vs</a:t>
            </a:r>
            <a:r>
              <a:rPr lang="en-US" sz="2600" kern="0" dirty="0" smtClean="0">
                <a:solidFill>
                  <a:schemeClr val="tx2"/>
                </a:solidFill>
                <a:ea typeface="+mj-ea"/>
                <a:cs typeface="+mj-cs"/>
              </a:rPr>
              <a:t> a large cylinder?  </a:t>
            </a:r>
          </a:p>
          <a:p>
            <a:pPr eaLnBrk="1" hangingPunct="1">
              <a:defRPr/>
            </a:pPr>
            <a:r>
              <a:rPr lang="en-US" sz="2600" kern="0" dirty="0" smtClean="0"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rPr>
              <a:t>Which </a:t>
            </a:r>
            <a:r>
              <a:rPr lang="en-US" sz="2600" kern="0" dirty="0"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rPr>
              <a:t>one reaches the bottom first?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66700" y="4148138"/>
            <a:ext cx="3581400" cy="96996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52500" y="5422900"/>
            <a:ext cx="224472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7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 = √(4/3 g h)</a:t>
            </a:r>
          </a:p>
          <a:p>
            <a:pPr>
              <a:defRPr/>
            </a:pPr>
            <a:r>
              <a:rPr lang="en-US" sz="27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 ~ 6.2 m/s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3911600" y="5395913"/>
            <a:ext cx="48133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600" dirty="0">
                <a:solidFill>
                  <a:srgbClr val="000000"/>
                </a:solidFill>
                <a:effectLst/>
                <a:latin typeface="Calibri" charset="0"/>
              </a:rPr>
              <a:t>Final velocity depends only on the shape, not on mass or </a:t>
            </a:r>
            <a:r>
              <a:rPr lang="en-US" sz="2600" dirty="0" smtClean="0">
                <a:solidFill>
                  <a:srgbClr val="000000"/>
                </a:solidFill>
                <a:effectLst/>
                <a:latin typeface="Calibri" charset="0"/>
              </a:rPr>
              <a:t>radius!</a:t>
            </a:r>
            <a:endParaRPr lang="en-US" sz="2600" dirty="0">
              <a:solidFill>
                <a:srgbClr val="000000"/>
              </a:solidFill>
              <a:effectLst/>
              <a:latin typeface="Calibri" charset="0"/>
            </a:endParaRPr>
          </a:p>
        </p:txBody>
      </p:sp>
      <p:sp>
        <p:nvSpPr>
          <p:cNvPr id="15" name="Title 7"/>
          <p:cNvSpPr>
            <a:spLocks noGrp="1"/>
          </p:cNvSpPr>
          <p:nvPr>
            <p:ph type="title" idx="4294967295"/>
          </p:nvPr>
        </p:nvSpPr>
        <p:spPr>
          <a:xfrm>
            <a:off x="457200" y="95810"/>
            <a:ext cx="8229600" cy="455780"/>
          </a:xfrm>
        </p:spPr>
        <p:txBody>
          <a:bodyPr/>
          <a:lstStyle/>
          <a:p>
            <a:pPr eaLnBrk="1" hangingPunct="1"/>
            <a:r>
              <a:rPr lang="en-US" dirty="0">
                <a:latin typeface="Trebuchet MS" charset="0"/>
                <a:cs typeface="Arial" charset="0"/>
              </a:rPr>
              <a:t>Lets check our logic</a:t>
            </a:r>
          </a:p>
        </p:txBody>
      </p:sp>
    </p:spTree>
    <p:extLst>
      <p:ext uri="{BB962C8B-B14F-4D97-AF65-F5344CB8AC3E}">
        <p14:creationId xmlns:p14="http://schemas.microsoft.com/office/powerpoint/2010/main" val="442616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Solving</a:t>
            </a:r>
            <a:endParaRPr lang="en-US" dirty="0"/>
          </a:p>
        </p:txBody>
      </p:sp>
      <p:graphicFrame>
        <p:nvGraphicFramePr>
          <p:cNvPr id="6" name="Object 2"/>
          <p:cNvGraphicFramePr>
            <a:graphicFrameLocks/>
          </p:cNvGraphicFramePr>
          <p:nvPr/>
        </p:nvGraphicFramePr>
        <p:xfrm>
          <a:off x="5045075" y="3214688"/>
          <a:ext cx="2630488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5" name="Equation" r:id="rId3" imgW="1180588" imgH="393529" progId="Equation.3">
                  <p:embed/>
                </p:oleObj>
              </mc:Choice>
              <mc:Fallback>
                <p:oleObj name="Equation" r:id="rId3" imgW="1180588" imgH="393529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5075" y="3214688"/>
                        <a:ext cx="2630488" cy="95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31" descr="C:\Users\Michael\Physics\211\new - white\pics\ramp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113" y="3594100"/>
            <a:ext cx="4781550" cy="148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1212850" y="3335338"/>
            <a:ext cx="6372225" cy="1747837"/>
            <a:chOff x="1212850" y="3335338"/>
            <a:chExt cx="6372225" cy="1747837"/>
          </a:xfrm>
        </p:grpSpPr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1604963" y="3352800"/>
              <a:ext cx="0" cy="140970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1212850" y="3875088"/>
              <a:ext cx="307975" cy="363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marL="285750" indent="-285750">
                <a:lnSpc>
                  <a:spcPct val="90000"/>
                </a:lnSpc>
                <a:spcBef>
                  <a:spcPct val="30000"/>
                </a:spcBef>
              </a:pPr>
              <a:r>
                <a:rPr lang="en-US" i="1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h</a:t>
              </a:r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 flipH="1">
              <a:off x="1254125" y="4764088"/>
              <a:ext cx="4986338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>
              <a:off x="7008813" y="4805363"/>
              <a:ext cx="576262" cy="182562"/>
            </a:xfrm>
            <a:prstGeom prst="line">
              <a:avLst/>
            </a:prstGeom>
            <a:noFill/>
            <a:ln w="57150">
              <a:solidFill>
                <a:srgbClr val="2D6F9E"/>
              </a:solidFill>
              <a:round/>
              <a:headEnd/>
              <a:tailEnd type="triangle" w="med" len="med"/>
            </a:ln>
            <a:extLst/>
          </p:spPr>
          <p:txBody>
            <a:bodyPr wrap="none" anchor="ctr"/>
            <a:lstStyle/>
            <a:p>
              <a:pPr>
                <a:defRPr/>
              </a:pPr>
              <a:endParaRPr lang="en-US">
                <a:ln>
                  <a:solidFill>
                    <a:srgbClr val="2D6F9E"/>
                  </a:solidFill>
                </a:ln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pic>
          <p:nvPicPr>
            <p:cNvPr id="13" name="Picture 8" descr="red ball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5481" y="4324350"/>
              <a:ext cx="758762" cy="758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Line 13"/>
            <p:cNvSpPr>
              <a:spLocks noChangeShapeType="1"/>
            </p:cNvSpPr>
            <p:nvPr/>
          </p:nvSpPr>
          <p:spPr bwMode="auto">
            <a:xfrm flipH="1" flipV="1">
              <a:off x="1235075" y="3335338"/>
              <a:ext cx="657225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15" name="Rectangle 46"/>
            <p:cNvSpPr>
              <a:spLocks noChangeArrowheads="1"/>
            </p:cNvSpPr>
            <p:nvPr/>
          </p:nvSpPr>
          <p:spPr bwMode="auto">
            <a:xfrm>
              <a:off x="7118041" y="4411987"/>
              <a:ext cx="344052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285750" indent="-285750">
                <a:lnSpc>
                  <a:spcPct val="90000"/>
                </a:lnSpc>
                <a:spcBef>
                  <a:spcPct val="30000"/>
                </a:spcBef>
              </a:pPr>
              <a:r>
                <a:rPr lang="en-US" i="1" dirty="0" smtClean="0">
                  <a:solidFill>
                    <a:srgbClr val="2D6F9E"/>
                  </a:solidFill>
                </a:rPr>
                <a:t>v</a:t>
              </a:r>
              <a:r>
                <a:rPr lang="en-US" i="1" dirty="0" smtClean="0">
                  <a:solidFill>
                    <a:srgbClr val="2D6F9E"/>
                  </a:solidFill>
                  <a:effectLst/>
                </a:rPr>
                <a:t> </a:t>
              </a:r>
              <a:endParaRPr lang="en-US" i="1" dirty="0">
                <a:solidFill>
                  <a:srgbClr val="2D6F9E"/>
                </a:solidFill>
                <a:effectLst/>
              </a:endParaRPr>
            </a:p>
          </p:txBody>
        </p:sp>
      </p:grp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1509713" y="2386013"/>
            <a:ext cx="1431925" cy="428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2400" i="1" dirty="0">
                <a:solidFill>
                  <a:schemeClr val="tx2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U</a:t>
            </a:r>
            <a:r>
              <a:rPr lang="en-US" sz="2400" dirty="0">
                <a:solidFill>
                  <a:schemeClr val="tx2"/>
                </a:solidFill>
                <a:effectLst/>
                <a:ea typeface="+mn-ea"/>
                <a:cs typeface="+mn-cs"/>
              </a:rPr>
              <a:t> </a:t>
            </a:r>
            <a:r>
              <a:rPr lang="en-US" sz="2400" dirty="0">
                <a:solidFill>
                  <a:schemeClr val="tx2"/>
                </a:solidFill>
                <a:effectLst/>
                <a:latin typeface="Symbol" pitchFamily="18" charset="2"/>
                <a:ea typeface="+mn-ea"/>
                <a:cs typeface="+mn-cs"/>
              </a:rPr>
              <a:t>=</a:t>
            </a:r>
            <a:r>
              <a:rPr lang="en-US" sz="2400" i="1" dirty="0">
                <a:solidFill>
                  <a:schemeClr val="tx2"/>
                </a:solidFill>
                <a:effectLst/>
                <a:ea typeface="+mn-ea"/>
                <a:cs typeface="+mn-cs"/>
              </a:rPr>
              <a:t> </a:t>
            </a:r>
            <a:r>
              <a:rPr lang="en-US" sz="2400" i="1" dirty="0">
                <a:solidFill>
                  <a:schemeClr val="tx2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M</a:t>
            </a:r>
            <a:r>
              <a:rPr lang="en-US" sz="100" i="1" dirty="0">
                <a:solidFill>
                  <a:schemeClr val="tx2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2400" i="1" dirty="0">
                <a:solidFill>
                  <a:schemeClr val="tx2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g</a:t>
            </a:r>
            <a:r>
              <a:rPr lang="en-US" sz="100" i="1" dirty="0">
                <a:solidFill>
                  <a:schemeClr val="tx2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2400" i="1" dirty="0">
                <a:solidFill>
                  <a:schemeClr val="tx2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h</a:t>
            </a:r>
          </a:p>
        </p:txBody>
      </p:sp>
      <p:pic>
        <p:nvPicPr>
          <p:cNvPr id="17" name="Picture 8" descr="red bal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0" y="2954338"/>
            <a:ext cx="758825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44"/>
          <p:cNvSpPr txBox="1">
            <a:spLocks noChangeArrowheads="1"/>
          </p:cNvSpPr>
          <p:nvPr/>
        </p:nvSpPr>
        <p:spPr bwMode="auto">
          <a:xfrm>
            <a:off x="1998663" y="2925763"/>
            <a:ext cx="2333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i="1">
                <a:effectLst/>
                <a:latin typeface="Times New Roman" charset="0"/>
                <a:cs typeface="Times New Roman" charset="0"/>
              </a:rPr>
              <a:t>R</a:t>
            </a:r>
          </a:p>
        </p:txBody>
      </p:sp>
      <p:sp>
        <p:nvSpPr>
          <p:cNvPr id="19" name="TextBox 45"/>
          <p:cNvSpPr txBox="1">
            <a:spLocks noChangeArrowheads="1"/>
          </p:cNvSpPr>
          <p:nvPr/>
        </p:nvSpPr>
        <p:spPr bwMode="auto">
          <a:xfrm>
            <a:off x="2195513" y="3255963"/>
            <a:ext cx="320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i="1">
                <a:effectLst/>
                <a:latin typeface="Times New Roman" charset="0"/>
                <a:cs typeface="Times New Roman" charset="0"/>
              </a:rPr>
              <a:t>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31900" y="5143500"/>
            <a:ext cx="195421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I(disk) = ½ MR</a:t>
            </a:r>
            <a:r>
              <a:rPr lang="en-US" baseline="3000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  <a:endParaRPr lang="en-US" smtClean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27452" y="931334"/>
            <a:ext cx="4997958" cy="129266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 disks and a sphere roll </a:t>
            </a: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down a </a:t>
            </a:r>
            <a:endParaRPr lang="en-US" sz="2600" dirty="0" smtClean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defRPr/>
            </a:pP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ramp </a:t>
            </a: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with initial height h=</a:t>
            </a: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3m</a:t>
            </a:r>
            <a:endParaRPr lang="en-US" sz="2600" dirty="0" smtClean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defRPr/>
            </a:pP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disk:  </a:t>
            </a: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M1 = 4kg    R1 = </a:t>
            </a: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2kg</a:t>
            </a:r>
            <a:endParaRPr lang="en-US" sz="2600" dirty="0" smtClean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70300" y="5842000"/>
            <a:ext cx="5003205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Find the final velocity of </a:t>
            </a: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the disk</a:t>
            </a: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97805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rebuchet MS" charset="0"/>
                <a:cs typeface="Arial" charset="0"/>
              </a:rPr>
              <a:t>Our current perspective on kinematics: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30722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algn="ctr" eaLnBrk="1" hangingPunct="1"/>
            <a:r>
              <a:rPr lang="en-US" dirty="0">
                <a:latin typeface="Calibri" charset="0"/>
                <a:cs typeface="Arial" charset="0"/>
              </a:rPr>
              <a:t>We need to consider rotation!  </a:t>
            </a: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</p:txBody>
      </p:sp>
      <p:pic>
        <p:nvPicPr>
          <p:cNvPr id="30724" name="Picture 3" descr="imageedit_3_4184341304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536700"/>
            <a:ext cx="5594350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911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Analogous to kinematics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  <a:cs typeface="Arial" charset="0"/>
              </a:rPr>
              <a:t>		Position  </a:t>
            </a:r>
            <a:r>
              <a:rPr lang="en-US" dirty="0">
                <a:latin typeface="Calibri" charset="0"/>
                <a:cs typeface="Arial" charset="0"/>
              </a:rPr>
              <a:t>	</a:t>
            </a:r>
            <a:r>
              <a:rPr lang="en-US" dirty="0" smtClean="0">
                <a:latin typeface="Calibri" charset="0"/>
                <a:cs typeface="Arial" charset="0"/>
              </a:rPr>
              <a:t>   		Angular Position									</a:t>
            </a:r>
          </a:p>
          <a:p>
            <a:pPr eaLnBrk="1" hangingPunct="1"/>
            <a:endParaRPr lang="en-US" dirty="0" smtClean="0">
              <a:latin typeface="Calibri" charset="0"/>
              <a:cs typeface="Arial" charset="0"/>
            </a:endParaRP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r>
              <a:rPr lang="en-US" dirty="0" smtClean="0">
                <a:latin typeface="Calibri" charset="0"/>
                <a:cs typeface="Arial" charset="0"/>
              </a:rPr>
              <a:t>		Velocity</a:t>
            </a:r>
            <a:r>
              <a:rPr lang="en-US" dirty="0">
                <a:latin typeface="Calibri" charset="0"/>
                <a:cs typeface="Arial" charset="0"/>
              </a:rPr>
              <a:t>				</a:t>
            </a:r>
            <a:r>
              <a:rPr lang="en-US" dirty="0" smtClean="0">
                <a:latin typeface="Calibri" charset="0"/>
                <a:cs typeface="Arial" charset="0"/>
              </a:rPr>
              <a:t>Angular Velocity</a:t>
            </a:r>
          </a:p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	</a:t>
            </a:r>
            <a:r>
              <a:rPr lang="en-US" dirty="0" smtClean="0">
                <a:latin typeface="Calibri" charset="0"/>
                <a:cs typeface="Arial" charset="0"/>
              </a:rPr>
              <a:t>		   						</a:t>
            </a:r>
            <a:endParaRPr lang="en-US" dirty="0">
              <a:latin typeface="Calibri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36750" y="1412875"/>
            <a:ext cx="36420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x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49875" y="1412875"/>
            <a:ext cx="4028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latin typeface="Calibri" charset="0"/>
                <a:cs typeface="Arial" charset="0"/>
              </a:rPr>
              <a:t>θ</a:t>
            </a:r>
            <a:endParaRPr lang="en-US" sz="3200" dirty="0">
              <a:latin typeface="Calibri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-1755307" y="3103865"/>
            <a:ext cx="175530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=     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92806" y="3688641"/>
            <a:ext cx="37001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v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49875" y="3688641"/>
            <a:ext cx="47040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latin typeface="Calibri" charset="0"/>
                <a:cs typeface="Arial" charset="0"/>
              </a:rPr>
              <a:t>ω</a:t>
            </a:r>
            <a:endParaRPr lang="en-US" sz="3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9390171" y="5022910"/>
            <a:ext cx="108876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=      r</a:t>
            </a:r>
          </a:p>
        </p:txBody>
      </p:sp>
    </p:spTree>
    <p:extLst>
      <p:ext uri="{BB962C8B-B14F-4D97-AF65-F5344CB8AC3E}">
        <p14:creationId xmlns:p14="http://schemas.microsoft.com/office/powerpoint/2010/main" val="1783895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2027E-6 4.71895E-6 L 0.57566 -0.1538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75" y="-770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6557E-6 1.41568E-6 L 0.13276 0.0858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30" y="427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67615E-6 1.41568E-6 L -0.15602 0.09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0" y="46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81152E-7 -2.55841E-6 L -0.63589 -0.0636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95" y="-3192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917E-6 -2.67176E-6 L -0.15966 0.130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83" y="65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841E-6 -2.67176E-6 L 0.12652 0.130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17" y="6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Analogous to kinematics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	</a:t>
            </a:r>
            <a:r>
              <a:rPr lang="en-US" dirty="0" smtClean="0">
                <a:latin typeface="Calibri" charset="0"/>
                <a:cs typeface="Arial" charset="0"/>
              </a:rPr>
              <a:t>		   						</a:t>
            </a:r>
            <a:endParaRPr lang="en-US" dirty="0">
              <a:latin typeface="Calibri" charset="0"/>
              <a:cs typeface="Arial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7926610"/>
              </p:ext>
            </p:extLst>
          </p:nvPr>
        </p:nvGraphicFramePr>
        <p:xfrm>
          <a:off x="956142" y="2609436"/>
          <a:ext cx="2640094" cy="17791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Equation" r:id="rId3" imgW="584200" imgH="393700" progId="Equation.3">
                  <p:embed/>
                </p:oleObj>
              </mc:Choice>
              <mc:Fallback>
                <p:oleObj name="Equation" r:id="rId3" imgW="5842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56142" y="2609436"/>
                        <a:ext cx="2640094" cy="17791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3153107"/>
              </p:ext>
            </p:extLst>
          </p:nvPr>
        </p:nvGraphicFramePr>
        <p:xfrm>
          <a:off x="5378706" y="2775543"/>
          <a:ext cx="2653788" cy="1613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Equation" r:id="rId5" imgW="647700" imgH="393700" progId="Equation.3">
                  <p:embed/>
                </p:oleObj>
              </mc:Choice>
              <mc:Fallback>
                <p:oleObj name="Equation" r:id="rId5" imgW="647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78706" y="2775543"/>
                        <a:ext cx="2653788" cy="1613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141662" y="1804894"/>
            <a:ext cx="23425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Translational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50951" y="1747818"/>
            <a:ext cx="190929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Rotational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152796" y="3581499"/>
            <a:ext cx="91333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187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Rotational Inertia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>
                <a:latin typeface="Calibri" charset="0"/>
                <a:cs typeface="Arial" charset="0"/>
              </a:rPr>
              <a:t>Analogous to mass</a:t>
            </a: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Inertial Mass:  How difficult it is (how much force it takes) to accelerate an object</a:t>
            </a: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Rotational Mass:  How difficult it is (how much torque it takes) to accelerate an object in a circle</a:t>
            </a:r>
          </a:p>
          <a:p>
            <a:pPr eaLnBrk="1" hangingPunct="1"/>
            <a:endParaRPr lang="en-US" dirty="0">
              <a:latin typeface="American Typewriter" charset="0"/>
              <a:cs typeface="American Typewriter" charset="0"/>
            </a:endParaRP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14, Slide </a:t>
            </a:r>
            <a:fld id="{313759CF-DA2F-0749-BD7C-D57AAFC98DCA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6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148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Calculating Moment of Inertia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up all the mass, and multiply by how far they are away from the rotation axis </a:t>
            </a:r>
            <a:r>
              <a:rPr lang="en-US" sz="2400" dirty="0"/>
              <a:t>(squared</a:t>
            </a:r>
            <a:r>
              <a:rPr lang="en-US" sz="2400" dirty="0" smtClean="0"/>
              <a:t>)</a:t>
            </a:r>
            <a:r>
              <a:rPr lang="en-US" dirty="0" smtClean="0"/>
              <a:t>  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8957715"/>
              </p:ext>
            </p:extLst>
          </p:nvPr>
        </p:nvGraphicFramePr>
        <p:xfrm>
          <a:off x="2734350" y="2612227"/>
          <a:ext cx="3686457" cy="1448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9" name="Equation" r:id="rId3" imgW="711200" imgH="279400" progId="Equation.3">
                  <p:embed/>
                </p:oleObj>
              </mc:Choice>
              <mc:Fallback>
                <p:oleObj name="Equation" r:id="rId3" imgW="7112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34350" y="2612227"/>
                        <a:ext cx="3686457" cy="14482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2777" y="4938889"/>
            <a:ext cx="852248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In general, the further the mass is away from the </a:t>
            </a:r>
          </a:p>
          <a:p>
            <a:r>
              <a:rPr lang="en-US" sz="3200" dirty="0" smtClean="0"/>
              <a:t>Axis of rotation, the higher the moment of inertia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87723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50863" y="900113"/>
            <a:ext cx="7467600" cy="208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7429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2400">
                <a:solidFill>
                  <a:schemeClr val="tx2"/>
                </a:solidFill>
                <a:effectLst/>
                <a:latin typeface="Calibri" charset="0"/>
              </a:rPr>
              <a:t>A triangular shape is made from identical balls and identical rigid, massless rods as shown.  The moment of inertia about the </a:t>
            </a:r>
            <a:r>
              <a:rPr lang="en-US" sz="2400" i="1">
                <a:solidFill>
                  <a:srgbClr val="2D6F9E"/>
                </a:solidFill>
                <a:effectLst/>
                <a:latin typeface="Times New Roman" charset="0"/>
                <a:cs typeface="Times New Roman" charset="0"/>
              </a:rPr>
              <a:t>a</a:t>
            </a:r>
            <a:r>
              <a:rPr lang="en-US" sz="2400">
                <a:solidFill>
                  <a:schemeClr val="tx2"/>
                </a:solidFill>
                <a:effectLst/>
                <a:latin typeface="Calibri" charset="0"/>
              </a:rPr>
              <a:t>, </a:t>
            </a:r>
            <a:r>
              <a:rPr lang="en-US" sz="2400" i="1">
                <a:solidFill>
                  <a:srgbClr val="2D6F9E"/>
                </a:solidFill>
                <a:effectLst/>
                <a:latin typeface="Times New Roman" charset="0"/>
                <a:cs typeface="Times New Roman" charset="0"/>
              </a:rPr>
              <a:t>b</a:t>
            </a:r>
            <a:r>
              <a:rPr lang="en-US" sz="2400">
                <a:solidFill>
                  <a:schemeClr val="tx2"/>
                </a:solidFill>
                <a:effectLst/>
                <a:latin typeface="Calibri" charset="0"/>
              </a:rPr>
              <a:t>, and </a:t>
            </a:r>
            <a:r>
              <a:rPr lang="en-US" sz="2400" i="1">
                <a:solidFill>
                  <a:srgbClr val="2D6F9E"/>
                </a:solidFill>
                <a:effectLst/>
                <a:latin typeface="Times New Roman" charset="0"/>
                <a:cs typeface="Times New Roman" charset="0"/>
              </a:rPr>
              <a:t>c</a:t>
            </a:r>
            <a:r>
              <a:rPr lang="en-US" sz="2400">
                <a:solidFill>
                  <a:schemeClr val="tx2"/>
                </a:solidFill>
                <a:effectLst/>
                <a:latin typeface="Calibri" charset="0"/>
              </a:rPr>
              <a:t> axes is </a:t>
            </a:r>
            <a:r>
              <a:rPr lang="en-US" sz="2400" i="1">
                <a:solidFill>
                  <a:srgbClr val="2D6F9E"/>
                </a:solidFill>
                <a:effectLst/>
                <a:latin typeface="Times New Roman" charset="0"/>
              </a:rPr>
              <a:t>I</a:t>
            </a:r>
            <a:r>
              <a:rPr lang="en-US" sz="2400" i="1" baseline="-25000">
                <a:solidFill>
                  <a:srgbClr val="2D6F9E"/>
                </a:solidFill>
                <a:effectLst/>
                <a:latin typeface="Times New Roman" charset="0"/>
                <a:cs typeface="Times New Roman" charset="0"/>
              </a:rPr>
              <a:t>a</a:t>
            </a:r>
            <a:r>
              <a:rPr lang="en-US" sz="2400">
                <a:solidFill>
                  <a:schemeClr val="tx2"/>
                </a:solidFill>
                <a:effectLst/>
                <a:latin typeface="Calibri" charset="0"/>
              </a:rPr>
              <a:t>, </a:t>
            </a:r>
            <a:r>
              <a:rPr lang="en-US" sz="2400" i="1">
                <a:solidFill>
                  <a:srgbClr val="2D6F9E"/>
                </a:solidFill>
                <a:effectLst/>
                <a:latin typeface="Times New Roman" charset="0"/>
              </a:rPr>
              <a:t>I</a:t>
            </a:r>
            <a:r>
              <a:rPr lang="en-US" sz="2400" i="1" baseline="-25000">
                <a:solidFill>
                  <a:srgbClr val="2D6F9E"/>
                </a:solidFill>
                <a:effectLst/>
                <a:latin typeface="Times New Roman" charset="0"/>
                <a:cs typeface="Times New Roman" charset="0"/>
              </a:rPr>
              <a:t>b</a:t>
            </a:r>
            <a:r>
              <a:rPr lang="en-US" sz="2400">
                <a:solidFill>
                  <a:schemeClr val="tx2"/>
                </a:solidFill>
                <a:effectLst/>
                <a:latin typeface="Calibri" charset="0"/>
              </a:rPr>
              <a:t>, and </a:t>
            </a:r>
            <a:r>
              <a:rPr lang="en-US" sz="2400" i="1">
                <a:solidFill>
                  <a:srgbClr val="2D6F9E"/>
                </a:solidFill>
                <a:effectLst/>
                <a:latin typeface="Times New Roman" charset="0"/>
              </a:rPr>
              <a:t>I</a:t>
            </a:r>
            <a:r>
              <a:rPr lang="en-US" sz="2400" i="1" baseline="-25000">
                <a:solidFill>
                  <a:srgbClr val="2D6F9E"/>
                </a:solidFill>
                <a:effectLst/>
                <a:latin typeface="Times New Roman" charset="0"/>
                <a:cs typeface="Times New Roman" charset="0"/>
              </a:rPr>
              <a:t>c</a:t>
            </a:r>
            <a:r>
              <a:rPr lang="en-US" sz="2400">
                <a:solidFill>
                  <a:schemeClr val="tx2"/>
                </a:solidFill>
                <a:effectLst/>
                <a:latin typeface="Calibri" charset="0"/>
              </a:rPr>
              <a:t> respectively.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endParaRPr lang="en-US" sz="2400">
              <a:solidFill>
                <a:schemeClr val="tx2"/>
              </a:solidFill>
              <a:effectLst/>
              <a:latin typeface="Calibri" charset="0"/>
            </a:endParaRPr>
          </a:p>
          <a:p>
            <a:pPr lvl="1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2400">
                <a:solidFill>
                  <a:schemeClr val="tx2"/>
                </a:solidFill>
                <a:effectLst/>
                <a:latin typeface="Calibri" charset="0"/>
              </a:rPr>
              <a:t>Which of the following orderings is correct?</a:t>
            </a:r>
          </a:p>
        </p:txBody>
      </p:sp>
      <p:sp>
        <p:nvSpPr>
          <p:cNvPr id="5" name="Title 21"/>
          <p:cNvSpPr txBox="1">
            <a:spLocks/>
          </p:cNvSpPr>
          <p:nvPr/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1" kern="1200">
                <a:solidFill>
                  <a:schemeClr val="bg1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r>
              <a:rPr lang="en-US" dirty="0" err="1" smtClean="0">
                <a:latin typeface="Trebuchet MS" charset="0"/>
                <a:cs typeface="Arial" charset="0"/>
              </a:rPr>
              <a:t>CheckPoint</a:t>
            </a:r>
            <a:r>
              <a:rPr lang="en-US" dirty="0" smtClean="0">
                <a:latin typeface="Trebuchet MS" charset="0"/>
                <a:cs typeface="Arial" charset="0"/>
              </a:rPr>
              <a:t> 2</a:t>
            </a:r>
            <a:endParaRPr lang="en-US" dirty="0">
              <a:latin typeface="Trebuchet MS" charset="0"/>
              <a:cs typeface="Arial" charset="0"/>
            </a:endParaRP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4894263" y="4119563"/>
            <a:ext cx="1651000" cy="1346200"/>
            <a:chOff x="3248" y="2276"/>
            <a:chExt cx="1040" cy="848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 flipH="1">
              <a:off x="3312" y="2336"/>
              <a:ext cx="432" cy="720"/>
            </a:xfrm>
            <a:prstGeom prst="line">
              <a:avLst/>
            </a:prstGeom>
            <a:noFill/>
            <a:ln w="31750">
              <a:solidFill>
                <a:srgbClr val="2D6F9E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 flipH="1">
              <a:off x="3312" y="3056"/>
              <a:ext cx="912" cy="0"/>
            </a:xfrm>
            <a:prstGeom prst="line">
              <a:avLst/>
            </a:prstGeom>
            <a:noFill/>
            <a:ln w="31750">
              <a:solidFill>
                <a:srgbClr val="2D6F9E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 flipH="1" flipV="1">
              <a:off x="3745" y="2336"/>
              <a:ext cx="479" cy="720"/>
            </a:xfrm>
            <a:prstGeom prst="line">
              <a:avLst/>
            </a:prstGeom>
            <a:noFill/>
            <a:ln w="31750">
              <a:solidFill>
                <a:srgbClr val="2D6F9E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3676" y="2276"/>
              <a:ext cx="136" cy="136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4152" y="2984"/>
              <a:ext cx="136" cy="136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3248" y="2988"/>
              <a:ext cx="136" cy="136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</p:grp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4386263" y="4227513"/>
            <a:ext cx="2743200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tx2"/>
              </a:solidFill>
              <a:ea typeface="+mn-ea"/>
              <a:cs typeface="+mn-cs"/>
            </a:endParaRPr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>
            <a:off x="4386263" y="4786313"/>
            <a:ext cx="2743200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tx2"/>
              </a:solidFill>
              <a:ea typeface="+mn-ea"/>
              <a:cs typeface="+mn-cs"/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7323138" y="4000500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50000"/>
              </a:spcBef>
            </a:pPr>
            <a:r>
              <a:rPr lang="en-US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a</a:t>
            </a: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7329488" y="4578350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50000"/>
              </a:spcBef>
            </a:pPr>
            <a:r>
              <a:rPr lang="en-US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b</a:t>
            </a: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7335838" y="51435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50000"/>
              </a:spcBef>
            </a:pPr>
            <a:r>
              <a:rPr lang="en-US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c</a:t>
            </a:r>
          </a:p>
        </p:txBody>
      </p:sp>
      <p:sp>
        <p:nvSpPr>
          <p:cNvPr id="18" name="Line 12"/>
          <p:cNvSpPr>
            <a:spLocks noChangeShapeType="1"/>
          </p:cNvSpPr>
          <p:nvPr/>
        </p:nvSpPr>
        <p:spPr bwMode="auto">
          <a:xfrm>
            <a:off x="4348163" y="5357813"/>
            <a:ext cx="2743200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tx2"/>
              </a:solidFill>
              <a:ea typeface="+mn-ea"/>
              <a:cs typeface="+mn-cs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804863" y="3363913"/>
            <a:ext cx="1989137" cy="145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50000"/>
              </a:spcBef>
            </a:pPr>
            <a:r>
              <a:rPr lang="en-US" sz="2400">
                <a:solidFill>
                  <a:srgbClr val="2D6F9E"/>
                </a:solidFill>
                <a:effectLst/>
                <a:latin typeface="Calibri" charset="0"/>
              </a:rPr>
              <a:t>A)  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a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>
                <a:solidFill>
                  <a:schemeClr val="tx2"/>
                </a:solidFill>
                <a:effectLst/>
                <a:latin typeface="Symbol" charset="0"/>
                <a:cs typeface="Times New Roman" charset="0"/>
              </a:rPr>
              <a:t>&gt;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b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>
                <a:solidFill>
                  <a:schemeClr val="tx2"/>
                </a:solidFill>
                <a:effectLst/>
                <a:latin typeface="Symbol" charset="0"/>
                <a:cs typeface="Times New Roman" charset="0"/>
              </a:rPr>
              <a:t>&gt;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c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</a:p>
          <a:p>
            <a:pPr marL="285750" indent="-285750">
              <a:lnSpc>
                <a:spcPct val="90000"/>
              </a:lnSpc>
              <a:spcBef>
                <a:spcPct val="50000"/>
              </a:spcBef>
            </a:pPr>
            <a:r>
              <a:rPr lang="en-US" sz="2400">
                <a:solidFill>
                  <a:srgbClr val="2D6F9E"/>
                </a:solidFill>
                <a:effectLst/>
                <a:latin typeface="Calibri" charset="0"/>
              </a:rPr>
              <a:t>B)  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a</a:t>
            </a:r>
            <a:r>
              <a:rPr lang="en-US" sz="2400" baseline="30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>
                <a:solidFill>
                  <a:schemeClr val="tx2"/>
                </a:solidFill>
                <a:effectLst/>
                <a:latin typeface="Symbol" charset="0"/>
                <a:cs typeface="Times New Roman" charset="0"/>
              </a:rPr>
              <a:t>&gt;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c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>
                <a:solidFill>
                  <a:schemeClr val="tx2"/>
                </a:solidFill>
                <a:effectLst/>
                <a:latin typeface="Symbol" charset="0"/>
                <a:cs typeface="Times New Roman" charset="0"/>
              </a:rPr>
              <a:t>&gt;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b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</a:p>
          <a:p>
            <a:pPr marL="285750" indent="-285750">
              <a:lnSpc>
                <a:spcPct val="90000"/>
              </a:lnSpc>
              <a:spcBef>
                <a:spcPct val="50000"/>
              </a:spcBef>
            </a:pPr>
            <a:r>
              <a:rPr lang="en-US" sz="2400">
                <a:solidFill>
                  <a:srgbClr val="2D6F9E"/>
                </a:solidFill>
                <a:effectLst/>
                <a:latin typeface="Calibri" charset="0"/>
              </a:rPr>
              <a:t>C)  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b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>
                <a:solidFill>
                  <a:schemeClr val="tx2"/>
                </a:solidFill>
                <a:effectLst/>
                <a:latin typeface="Symbol" charset="0"/>
                <a:cs typeface="Times New Roman" charset="0"/>
              </a:rPr>
              <a:t>&gt;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a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>
                <a:solidFill>
                  <a:schemeClr val="tx2"/>
                </a:solidFill>
                <a:effectLst/>
                <a:latin typeface="Symbol" charset="0"/>
                <a:cs typeface="Times New Roman" charset="0"/>
              </a:rPr>
              <a:t>&gt;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c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81431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74650" y="731838"/>
            <a:ext cx="7467600" cy="304800"/>
          </a:xfrm>
          <a:prstGeom prst="rect">
            <a:avLst/>
          </a:prstGeom>
          <a:noFill/>
          <a:ln/>
        </p:spPr>
        <p:txBody>
          <a:bodyPr lIns="92075" tIns="46038" rIns="92075" bIns="46038"/>
          <a:lstStyle/>
          <a:p>
            <a:pPr marL="742950" lvl="1" indent="-742950"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400" kern="0" dirty="0">
                <a:effectLst/>
                <a:latin typeface="+mn-lt"/>
                <a:ea typeface="+mn-ea"/>
                <a:cs typeface="+mn-cs"/>
              </a:rPr>
              <a:t>Which of the following orderings is correct?</a:t>
            </a:r>
          </a:p>
        </p:txBody>
      </p:sp>
      <p:sp>
        <p:nvSpPr>
          <p:cNvPr id="5" name="Title 60"/>
          <p:cNvSpPr>
            <a:spLocks noGrp="1"/>
          </p:cNvSpPr>
          <p:nvPr>
            <p:ph type="title" idx="4294967295"/>
          </p:nvPr>
        </p:nvSpPr>
        <p:spPr>
          <a:xfrm>
            <a:off x="457200" y="95810"/>
            <a:ext cx="8229600" cy="455780"/>
          </a:xfrm>
        </p:spPr>
        <p:txBody>
          <a:bodyPr/>
          <a:lstStyle/>
          <a:p>
            <a:r>
              <a:rPr lang="en-US" dirty="0" err="1">
                <a:latin typeface="Trebuchet MS" charset="0"/>
                <a:cs typeface="Arial" charset="0"/>
              </a:rPr>
              <a:t>CheckPoint</a:t>
            </a:r>
            <a:r>
              <a:rPr lang="en-US" dirty="0">
                <a:latin typeface="Trebuchet MS" charset="0"/>
                <a:cs typeface="Arial" charset="0"/>
              </a:rPr>
              <a:t> </a:t>
            </a:r>
            <a:r>
              <a:rPr lang="en-US" dirty="0" smtClean="0">
                <a:latin typeface="Trebuchet MS" charset="0"/>
                <a:cs typeface="Arial" charset="0"/>
              </a:rPr>
              <a:t>2 Response</a:t>
            </a:r>
            <a:endParaRPr lang="en-US" dirty="0">
              <a:latin typeface="Trebuchet MS" charset="0"/>
              <a:cs typeface="Arial" charset="0"/>
            </a:endParaRP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3579813" y="1395219"/>
            <a:ext cx="1651000" cy="1346200"/>
            <a:chOff x="3248" y="2276"/>
            <a:chExt cx="1040" cy="848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 flipH="1">
              <a:off x="3312" y="2336"/>
              <a:ext cx="432" cy="720"/>
            </a:xfrm>
            <a:prstGeom prst="line">
              <a:avLst/>
            </a:prstGeom>
            <a:noFill/>
            <a:ln w="31750">
              <a:solidFill>
                <a:srgbClr val="2D6F9E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 flipH="1">
              <a:off x="3312" y="3056"/>
              <a:ext cx="912" cy="0"/>
            </a:xfrm>
            <a:prstGeom prst="line">
              <a:avLst/>
            </a:prstGeom>
            <a:noFill/>
            <a:ln w="31750">
              <a:solidFill>
                <a:srgbClr val="2D6F9E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 flipH="1" flipV="1">
              <a:off x="3745" y="2336"/>
              <a:ext cx="479" cy="720"/>
            </a:xfrm>
            <a:prstGeom prst="line">
              <a:avLst/>
            </a:prstGeom>
            <a:noFill/>
            <a:ln w="31750">
              <a:solidFill>
                <a:srgbClr val="2D6F9E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3676" y="2276"/>
              <a:ext cx="136" cy="136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4152" y="2984"/>
              <a:ext cx="136" cy="136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3248" y="2988"/>
              <a:ext cx="136" cy="136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2"/>
                </a:solidFill>
                <a:ea typeface="+mn-ea"/>
                <a:cs typeface="+mn-cs"/>
              </a:endParaRPr>
            </a:p>
          </p:txBody>
        </p:sp>
      </p:grp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3071813" y="1503169"/>
            <a:ext cx="2743200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tx2"/>
              </a:solidFill>
              <a:ea typeface="+mn-ea"/>
              <a:cs typeface="+mn-cs"/>
            </a:endParaRPr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>
            <a:off x="3071813" y="2061969"/>
            <a:ext cx="2743200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tx2"/>
              </a:solidFill>
              <a:ea typeface="+mn-ea"/>
              <a:cs typeface="+mn-cs"/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6008688" y="1276156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50000"/>
              </a:spcBef>
            </a:pPr>
            <a:r>
              <a:rPr lang="en-US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a</a:t>
            </a: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6015038" y="1854006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50000"/>
              </a:spcBef>
            </a:pPr>
            <a:r>
              <a:rPr lang="en-US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b</a:t>
            </a: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6021388" y="2419156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50000"/>
              </a:spcBef>
            </a:pPr>
            <a:r>
              <a:rPr lang="en-US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c</a:t>
            </a:r>
          </a:p>
        </p:txBody>
      </p:sp>
      <p:sp>
        <p:nvSpPr>
          <p:cNvPr id="18" name="Line 12"/>
          <p:cNvSpPr>
            <a:spLocks noChangeShapeType="1"/>
          </p:cNvSpPr>
          <p:nvPr/>
        </p:nvSpPr>
        <p:spPr bwMode="auto">
          <a:xfrm>
            <a:off x="3033713" y="2633469"/>
            <a:ext cx="2743200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tx2"/>
              </a:solidFill>
              <a:ea typeface="+mn-ea"/>
              <a:cs typeface="+mn-cs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557213" y="1353944"/>
            <a:ext cx="1989137" cy="145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50000"/>
              </a:spcBef>
            </a:pPr>
            <a:r>
              <a:rPr lang="en-US" sz="2400">
                <a:solidFill>
                  <a:srgbClr val="2D6F9E"/>
                </a:solidFill>
                <a:effectLst/>
                <a:latin typeface="Calibri" charset="0"/>
              </a:rPr>
              <a:t>A)  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a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>
                <a:solidFill>
                  <a:schemeClr val="tx2"/>
                </a:solidFill>
                <a:effectLst/>
                <a:latin typeface="Symbol" charset="0"/>
                <a:cs typeface="Times New Roman" charset="0"/>
              </a:rPr>
              <a:t>&gt;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b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>
                <a:solidFill>
                  <a:schemeClr val="tx2"/>
                </a:solidFill>
                <a:effectLst/>
                <a:latin typeface="Symbol" charset="0"/>
                <a:cs typeface="Times New Roman" charset="0"/>
              </a:rPr>
              <a:t>&gt;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c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</a:p>
          <a:p>
            <a:pPr marL="285750" indent="-285750">
              <a:lnSpc>
                <a:spcPct val="90000"/>
              </a:lnSpc>
              <a:spcBef>
                <a:spcPct val="50000"/>
              </a:spcBef>
            </a:pPr>
            <a:r>
              <a:rPr lang="en-US" sz="2400">
                <a:solidFill>
                  <a:srgbClr val="2D6F9E"/>
                </a:solidFill>
                <a:effectLst/>
                <a:latin typeface="Calibri" charset="0"/>
              </a:rPr>
              <a:t>B)  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a</a:t>
            </a:r>
            <a:r>
              <a:rPr lang="en-US" sz="2400" baseline="30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>
                <a:solidFill>
                  <a:schemeClr val="tx2"/>
                </a:solidFill>
                <a:effectLst/>
                <a:latin typeface="Symbol" charset="0"/>
                <a:cs typeface="Times New Roman" charset="0"/>
              </a:rPr>
              <a:t>&gt;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c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>
                <a:solidFill>
                  <a:schemeClr val="tx2"/>
                </a:solidFill>
                <a:effectLst/>
                <a:latin typeface="Symbol" charset="0"/>
                <a:cs typeface="Times New Roman" charset="0"/>
              </a:rPr>
              <a:t>&gt;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b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</a:p>
          <a:p>
            <a:pPr marL="285750" indent="-285750">
              <a:lnSpc>
                <a:spcPct val="90000"/>
              </a:lnSpc>
              <a:spcBef>
                <a:spcPct val="50000"/>
              </a:spcBef>
            </a:pPr>
            <a:r>
              <a:rPr lang="en-US" sz="2400">
                <a:solidFill>
                  <a:srgbClr val="2D6F9E"/>
                </a:solidFill>
                <a:effectLst/>
                <a:latin typeface="Calibri" charset="0"/>
              </a:rPr>
              <a:t>C)  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b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>
                <a:solidFill>
                  <a:schemeClr val="tx2"/>
                </a:solidFill>
                <a:effectLst/>
                <a:latin typeface="Symbol" charset="0"/>
                <a:cs typeface="Times New Roman" charset="0"/>
              </a:rPr>
              <a:t>&gt;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a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>
                <a:solidFill>
                  <a:schemeClr val="tx2"/>
                </a:solidFill>
                <a:effectLst/>
                <a:latin typeface="Symbol" charset="0"/>
                <a:cs typeface="Times New Roman" charset="0"/>
              </a:rPr>
              <a:t>&gt;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  <a:r>
              <a:rPr lang="en-US" sz="24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I</a:t>
            </a:r>
            <a:r>
              <a:rPr lang="en-US" sz="24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c</a:t>
            </a:r>
            <a:r>
              <a:rPr lang="en-US" sz="24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 </a:t>
            </a:r>
          </a:p>
        </p:txBody>
      </p:sp>
      <p:sp>
        <p:nvSpPr>
          <p:cNvPr id="20" name="Right Brace 19"/>
          <p:cNvSpPr/>
          <p:nvPr/>
        </p:nvSpPr>
        <p:spPr bwMode="auto">
          <a:xfrm>
            <a:off x="6438900" y="1469831"/>
            <a:ext cx="482600" cy="673100"/>
          </a:xfrm>
          <a:prstGeom prst="rightBrace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37400" y="1609531"/>
            <a:ext cx="541338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1m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27100" y="3632200"/>
            <a:ext cx="21590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Each mass = 2kg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79863" y="5181599"/>
            <a:ext cx="46990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A lot of people saying they didn’t </a:t>
            </a:r>
          </a:p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understand, and just took a guess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5224" y="3394674"/>
            <a:ext cx="2183101" cy="163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505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LDNUMANSWERS" val="4"/>
  <p:tag name="TEXTLENGTH" val="81"/>
  <p:tag name="FONTSIZE" val="24"/>
  <p:tag name="BULLETTYPE" val="ppBulletArabicPeriod"/>
  <p:tag name="ANSWERTEXT" val="Ball&#10;Hoop&#10;Both reach the bottom at the same time&#10;Not enough info. to determin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LDNUMANSWERS" val="4"/>
  <p:tag name="TEXTLENGTH" val="81"/>
  <p:tag name="FONTSIZE" val="24"/>
  <p:tag name="BULLETTYPE" val="ppBulletArabicPeriod"/>
  <p:tag name="ANSWERTEXT" val="Ball&#10;Hoop&#10;Both reach the bottom at the same time&#10;Not enough info. to determin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 cmpd="sng">
          <a:solidFill>
            <a:srgbClr val="00CC99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arrow"/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32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3131</TotalTime>
  <Words>998</Words>
  <Application>Microsoft Macintosh PowerPoint</Application>
  <PresentationFormat>On-screen Show (4:3)</PresentationFormat>
  <Paragraphs>199</Paragraphs>
  <Slides>24</Slides>
  <Notes>0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Office Theme</vt:lpstr>
      <vt:lpstr>Equation</vt:lpstr>
      <vt:lpstr>Microsoft Equation</vt:lpstr>
      <vt:lpstr>Classical Mechanics  Lecture 13</vt:lpstr>
      <vt:lpstr>Things you asked about:</vt:lpstr>
      <vt:lpstr>Our current perspective on kinematics:</vt:lpstr>
      <vt:lpstr>Analogous to kinematics</vt:lpstr>
      <vt:lpstr>Analogous to kinematics</vt:lpstr>
      <vt:lpstr>Rotational Inertia</vt:lpstr>
      <vt:lpstr>Calculating Moment of Inertia</vt:lpstr>
      <vt:lpstr>PowerPoint Presentation</vt:lpstr>
      <vt:lpstr>CheckPoint 2 Response</vt:lpstr>
      <vt:lpstr>Example</vt:lpstr>
      <vt:lpstr>Checkpoint 2 Answer</vt:lpstr>
      <vt:lpstr>Solid Objects</vt:lpstr>
      <vt:lpstr>Parallel Axis Theorem </vt:lpstr>
      <vt:lpstr>Quick Example</vt:lpstr>
      <vt:lpstr>PowerPoint Presentation</vt:lpstr>
      <vt:lpstr>Checkpoint 3</vt:lpstr>
      <vt:lpstr>Energy Conservation with rotation</vt:lpstr>
      <vt:lpstr>Checkpoint 1</vt:lpstr>
      <vt:lpstr>Checkpoint 4</vt:lpstr>
      <vt:lpstr>Checkpoint 4a</vt:lpstr>
      <vt:lpstr>Checkpoint 4b</vt:lpstr>
      <vt:lpstr>Lets Check our Logic</vt:lpstr>
      <vt:lpstr>Lets check our logic</vt:lpstr>
      <vt:lpstr>Problem Solving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Hamilton College</dc:creator>
  <cp:lastModifiedBy>Hamilton College</cp:lastModifiedBy>
  <cp:revision>44</cp:revision>
  <dcterms:created xsi:type="dcterms:W3CDTF">2015-05-06T20:10:32Z</dcterms:created>
  <dcterms:modified xsi:type="dcterms:W3CDTF">2015-05-27T21:18:02Z</dcterms:modified>
</cp:coreProperties>
</file>